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removePersonalInfoOnSave="1" saveSubsetFonts="1">
  <p:sldMasterIdLst>
    <p:sldMasterId id="2147484002" r:id="rId1"/>
  </p:sldMasterIdLst>
  <p:notesMasterIdLst>
    <p:notesMasterId r:id="rId10"/>
  </p:notesMasterIdLst>
  <p:handoutMasterIdLst>
    <p:handoutMasterId r:id="rId11"/>
  </p:handoutMasterIdLst>
  <p:sldIdLst>
    <p:sldId id="297" r:id="rId2"/>
    <p:sldId id="285" r:id="rId3"/>
    <p:sldId id="304" r:id="rId4"/>
    <p:sldId id="298" r:id="rId5"/>
    <p:sldId id="307" r:id="rId6"/>
    <p:sldId id="308" r:id="rId7"/>
    <p:sldId id="300" r:id="rId8"/>
    <p:sldId id="299" r:id="rId9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F3300"/>
    <a:srgbClr val="EB5F28"/>
    <a:srgbClr val="FF6600"/>
    <a:srgbClr val="D29758"/>
    <a:srgbClr val="A7A9AC"/>
    <a:srgbClr val="FFFFFF"/>
    <a:srgbClr val="000000"/>
    <a:srgbClr val="B87E3F"/>
    <a:srgbClr val="001642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545" autoAdjust="0"/>
    <p:restoredTop sz="87964" autoAdjust="0"/>
  </p:normalViewPr>
  <p:slideViewPr>
    <p:cSldViewPr>
      <p:cViewPr>
        <p:scale>
          <a:sx n="100" d="100"/>
          <a:sy n="100" d="100"/>
        </p:scale>
        <p:origin x="-2568" y="-9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346" y="-84"/>
      </p:cViewPr>
      <p:guideLst>
        <p:guide orient="horz" pos="2736"/>
        <p:guide pos="20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>
        <c:manualLayout>
          <c:layoutTarget val="inner"/>
          <c:xMode val="edge"/>
          <c:yMode val="edge"/>
          <c:x val="0.0807594657103505"/>
          <c:y val="0.0651569850938444"/>
          <c:w val="0.906039214157636"/>
          <c:h val="0.43781013222403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TU Dresden</c:v>
                </c:pt>
                <c:pt idx="1">
                  <c:v>T-Systems MMS</c:v>
                </c:pt>
                <c:pt idx="2">
                  <c:v>buschmais</c:v>
                </c:pt>
                <c:pt idx="3">
                  <c:v>Systema</c:v>
                </c:pt>
                <c:pt idx="4">
                  <c:v>ubigrate</c:v>
                </c:pt>
                <c:pt idx="5">
                  <c:v>Communardo</c:v>
                </c:pt>
                <c:pt idx="6">
                  <c:v>Qualitype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29.0</c:v>
                </c:pt>
                <c:pt idx="1">
                  <c:v>18.0</c:v>
                </c:pt>
                <c:pt idx="2">
                  <c:v>12.0</c:v>
                </c:pt>
                <c:pt idx="3">
                  <c:v>10.0</c:v>
                </c:pt>
                <c:pt idx="4">
                  <c:v>10.0</c:v>
                </c:pt>
                <c:pt idx="5">
                  <c:v>8.0</c:v>
                </c:pt>
                <c:pt idx="6">
                  <c:v>8.0</c:v>
                </c:pt>
              </c:numCache>
            </c:numRef>
          </c:val>
        </c:ser>
        <c:axId val="466080744"/>
        <c:axId val="466084088"/>
      </c:barChart>
      <c:catAx>
        <c:axId val="46608074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466084088"/>
        <c:crosses val="autoZero"/>
        <c:auto val="1"/>
        <c:lblAlgn val="ctr"/>
        <c:lblOffset val="100"/>
      </c:catAx>
      <c:valAx>
        <c:axId val="466084088"/>
        <c:scaling>
          <c:orientation val="minMax"/>
        </c:scaling>
        <c:axPos val="l"/>
        <c:majorGridlines/>
        <c:numFmt formatCode="General" sourceLinked="1"/>
        <c:tickLblPos val="nextTo"/>
        <c:crossAx val="4660807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DA22EF6-B381-49D4-989E-0DB728C3C2CE}" type="datetimeFigureOut">
              <a:rPr lang="en-US"/>
              <a:pPr>
                <a:defRPr/>
              </a:pPr>
              <a:t>1/20/11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250238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625850" y="8250238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C69F75B-D63E-4D44-B7EF-85EC9F04EA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3B5704B-1EB4-425D-AA8C-81675DA8D138}" type="datetimeFigureOut">
              <a:rPr lang="en-US"/>
              <a:pPr>
                <a:defRPr/>
              </a:pPr>
              <a:t>1/20/11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652463"/>
            <a:ext cx="4340225" cy="3255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1" tIns="43106" rIns="86211" bIns="43106" anchor="ctr"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39763" y="4125913"/>
            <a:ext cx="5121275" cy="3910012"/>
          </a:xfrm>
          <a:prstGeom prst="rect">
            <a:avLst/>
          </a:prstGeom>
        </p:spPr>
        <p:txBody>
          <a:bodyPr vert="horz" lIns="86211" tIns="43106" rIns="86211" bIns="43106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250238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625850" y="8250238"/>
            <a:ext cx="2773363" cy="434975"/>
          </a:xfrm>
          <a:prstGeom prst="rect">
            <a:avLst/>
          </a:prstGeom>
        </p:spPr>
        <p:txBody>
          <a:bodyPr vert="horz" lIns="86211" tIns="43106" rIns="86211" bIns="431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94711FD-CB60-409A-AD6F-CDDA322247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964" y="393903"/>
            <a:ext cx="7998959" cy="1470025"/>
          </a:xfrm>
        </p:spPr>
        <p:txBody>
          <a:bodyPr>
            <a:normAutofit/>
          </a:bodyPr>
          <a:lstStyle>
            <a:lvl1pPr algn="l">
              <a:defRPr sz="4000" cap="sm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673" y="1944937"/>
            <a:ext cx="8011487" cy="1100266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46011" y="3121082"/>
            <a:ext cx="4848109" cy="930275"/>
          </a:xfrm>
        </p:spPr>
        <p:txBody>
          <a:bodyPr>
            <a:normAutofit/>
          </a:bodyPr>
          <a:lstStyle>
            <a:lvl1pPr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Datum, Autor etc.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4126"/>
            <a:ext cx="8229600" cy="5002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gradFill>
            <a:gsLst>
              <a:gs pos="22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ounded Rectangle 17"/>
          <p:cNvSpPr/>
          <p:nvPr/>
        </p:nvSpPr>
        <p:spPr>
          <a:xfrm>
            <a:off x="0" y="0"/>
            <a:ext cx="9144000" cy="939567"/>
          </a:xfrm>
          <a:prstGeom prst="roundRect">
            <a:avLst/>
          </a:prstGeom>
          <a:gradFill>
            <a:gsLst>
              <a:gs pos="14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de-DE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itle 32"/>
          <p:cNvSpPr>
            <a:spLocks noGrp="1"/>
          </p:cNvSpPr>
          <p:nvPr>
            <p:ph type="title"/>
          </p:nvPr>
        </p:nvSpPr>
        <p:spPr>
          <a:xfrm>
            <a:off x="457200" y="81691"/>
            <a:ext cx="8250572" cy="799153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8001000" cy="475488"/>
          </a:xfrm>
          <a:solidFill>
            <a:schemeClr val="bg1"/>
          </a:solidFill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15"/>
          <p:cNvSpPr>
            <a:spLocks noGrp="1"/>
          </p:cNvSpPr>
          <p:nvPr>
            <p:ph type="sldNum" sz="quarter" idx="10"/>
          </p:nvPr>
        </p:nvSpPr>
        <p:spPr>
          <a:xfrm>
            <a:off x="5715000" y="6477000"/>
            <a:ext cx="1020763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E2F3-3231-4C09-8D74-FFCB4FBA65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/>
          </p:cNvSpPr>
          <p:nvPr>
            <p:ph type="ftr" sz="quarter" idx="11"/>
          </p:nvPr>
        </p:nvSpPr>
        <p:spPr>
          <a:xfrm>
            <a:off x="1905000" y="6477000"/>
            <a:ext cx="37338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2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</a:lstStyle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rgbClr val="EB5F28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rgbClr val="A7A9AC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4646613"/>
            <a:ext cx="9144000" cy="26987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990600"/>
            <a:ext cx="807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9"/>
          </p:nvPr>
        </p:nvSpPr>
        <p:spPr>
          <a:xfrm>
            <a:off x="304800" y="381000"/>
            <a:ext cx="8077200" cy="457200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4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3B4B2-9C8D-405E-9885-120F2E42C9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990600"/>
            <a:ext cx="80772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9"/>
          </p:nvPr>
        </p:nvSpPr>
        <p:spPr>
          <a:xfrm>
            <a:off x="304800" y="381000"/>
            <a:ext cx="8077200" cy="457200"/>
          </a:xfrm>
          <a:solidFill>
            <a:srgbClr val="D29758"/>
          </a:solidFill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4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3B4B2-9C8D-405E-9885-120F2E42C9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gradFill>
            <a:gsLst>
              <a:gs pos="22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ounded Rectangle 24"/>
          <p:cNvSpPr/>
          <p:nvPr/>
        </p:nvSpPr>
        <p:spPr>
          <a:xfrm>
            <a:off x="0" y="0"/>
            <a:ext cx="9144000" cy="939567"/>
          </a:xfrm>
          <a:prstGeom prst="roundRect">
            <a:avLst/>
          </a:prstGeom>
          <a:gradFill>
            <a:gsLst>
              <a:gs pos="14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de-DE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734"/>
            <a:ext cx="8229600" cy="5083729"/>
          </a:xfrm>
        </p:spPr>
        <p:txBody>
          <a:bodyPr/>
          <a:lstStyle>
            <a:lvl1pPr>
              <a:buClr>
                <a:schemeClr val="accent1"/>
              </a:buClr>
              <a:defRPr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3"/>
              </a:buClr>
              <a:defRPr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1"/>
              </a:buClr>
              <a:defRPr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3"/>
              </a:buClr>
              <a:defRPr>
                <a:latin typeface="Arial" pitchFamily="34" charset="0"/>
                <a:cs typeface="Arial" pitchFamily="34" charset="0"/>
              </a:defRPr>
            </a:lvl4pPr>
            <a:lvl5pPr>
              <a:buClr>
                <a:schemeClr val="accent1"/>
              </a:buCl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457200" y="81691"/>
            <a:ext cx="8250572" cy="799153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985459" cy="1362075"/>
          </a:xfrm>
        </p:spPr>
        <p:txBody>
          <a:bodyPr anchor="t"/>
          <a:lstStyle>
            <a:lvl1pPr algn="l">
              <a:defRPr sz="4000" b="0" cap="small" baseline="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587931"/>
            <a:ext cx="7985459" cy="1500187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29842" y="4261607"/>
            <a:ext cx="7972531" cy="238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5737"/>
            <a:ext cx="4038600" cy="5083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5737"/>
            <a:ext cx="4038600" cy="5083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gradFill>
            <a:gsLst>
              <a:gs pos="22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ounded Rectangle 17"/>
          <p:cNvSpPr/>
          <p:nvPr/>
        </p:nvSpPr>
        <p:spPr>
          <a:xfrm>
            <a:off x="0" y="0"/>
            <a:ext cx="9144000" cy="939567"/>
          </a:xfrm>
          <a:prstGeom prst="roundRect">
            <a:avLst/>
          </a:prstGeom>
          <a:gradFill>
            <a:gsLst>
              <a:gs pos="14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de-DE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itle 32"/>
          <p:cNvSpPr>
            <a:spLocks noGrp="1"/>
          </p:cNvSpPr>
          <p:nvPr>
            <p:ph type="title"/>
          </p:nvPr>
        </p:nvSpPr>
        <p:spPr>
          <a:xfrm>
            <a:off x="457200" y="81691"/>
            <a:ext cx="8250572" cy="799153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5663"/>
            <a:ext cx="4040188" cy="6040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5425"/>
            <a:ext cx="4040188" cy="44440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15663"/>
            <a:ext cx="4041775" cy="6040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5425"/>
            <a:ext cx="4041775" cy="44440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gradFill>
            <a:gsLst>
              <a:gs pos="22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ounded Rectangle 26"/>
          <p:cNvSpPr/>
          <p:nvPr/>
        </p:nvSpPr>
        <p:spPr>
          <a:xfrm>
            <a:off x="0" y="0"/>
            <a:ext cx="9144000" cy="939567"/>
          </a:xfrm>
          <a:prstGeom prst="roundRect">
            <a:avLst/>
          </a:prstGeom>
          <a:gradFill>
            <a:gsLst>
              <a:gs pos="14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de-DE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Title 32"/>
          <p:cNvSpPr>
            <a:spLocks noGrp="1"/>
          </p:cNvSpPr>
          <p:nvPr>
            <p:ph type="title"/>
          </p:nvPr>
        </p:nvSpPr>
        <p:spPr>
          <a:xfrm>
            <a:off x="457200" y="81691"/>
            <a:ext cx="8250572" cy="799153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gradFill>
            <a:gsLst>
              <a:gs pos="22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ounded Rectangle 22"/>
          <p:cNvSpPr/>
          <p:nvPr/>
        </p:nvSpPr>
        <p:spPr>
          <a:xfrm>
            <a:off x="0" y="0"/>
            <a:ext cx="9144000" cy="939567"/>
          </a:xfrm>
          <a:prstGeom prst="roundRect">
            <a:avLst/>
          </a:prstGeom>
          <a:gradFill>
            <a:gsLst>
              <a:gs pos="14000">
                <a:schemeClr val="accent3"/>
              </a:gs>
              <a:gs pos="0">
                <a:schemeClr val="accent2"/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de-DE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itle 32"/>
          <p:cNvSpPr>
            <a:spLocks noGrp="1"/>
          </p:cNvSpPr>
          <p:nvPr>
            <p:ph type="title"/>
          </p:nvPr>
        </p:nvSpPr>
        <p:spPr>
          <a:xfrm>
            <a:off x="457200" y="81691"/>
            <a:ext cx="8250572" cy="799153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32126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5912" y="6356350"/>
            <a:ext cx="594779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35984" y="6356350"/>
            <a:ext cx="75081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14" r:id="rId12"/>
    <p:sldLayoutId id="2147484015" r:id="rId13"/>
    <p:sldLayoutId id="2147483971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 cap="sm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ava.sun.com/jugs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81691"/>
            <a:ext cx="8534400" cy="799153"/>
          </a:xfrm>
        </p:spPr>
        <p:txBody>
          <a:bodyPr>
            <a:normAutofit fontScale="90000"/>
          </a:bodyPr>
          <a:lstStyle/>
          <a:p>
            <a:pPr lvl="0"/>
            <a:r>
              <a:rPr lang="de-DE" dirty="0" smtClean="0"/>
              <a:t>15. Treffen der Java User Group Sachsen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559964" y="1524000"/>
            <a:ext cx="7998959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0" i="0" u="none" strike="noStrike" kern="1200" cap="small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 Placeholder 30"/>
          <p:cNvSpPr txBox="1">
            <a:spLocks/>
          </p:cNvSpPr>
          <p:nvPr/>
        </p:nvSpPr>
        <p:spPr>
          <a:xfrm>
            <a:off x="609600" y="1905000"/>
            <a:ext cx="8011487" cy="304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lvl="1" indent="0" algn="ctr">
              <a:buNone/>
            </a:pPr>
            <a:r>
              <a:rPr lang="en-US" sz="2800" b="1" dirty="0" smtClean="0"/>
              <a:t>Java EE - </a:t>
            </a:r>
            <a:r>
              <a:rPr lang="en-US" sz="2800" b="1" dirty="0" err="1" smtClean="0"/>
              <a:t>Anwendungsentwicklung</a:t>
            </a:r>
            <a:r>
              <a:rPr lang="en-US" sz="2800" b="1" dirty="0" smtClean="0"/>
              <a:t> </a:t>
            </a:r>
          </a:p>
          <a:p>
            <a:pPr marL="0" lvl="1" indent="0" algn="ctr">
              <a:buNone/>
            </a:pPr>
            <a:r>
              <a:rPr lang="en-US" sz="2800" b="1" dirty="0" err="1" smtClean="0"/>
              <a:t>mit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dem</a:t>
            </a:r>
            <a:r>
              <a:rPr lang="en-US" sz="2800" b="1" dirty="0" smtClean="0"/>
              <a:t> Oracle Application Development Framework (ADF)</a:t>
            </a:r>
            <a:br>
              <a:rPr lang="en-US" sz="2800" b="1" dirty="0" smtClean="0"/>
            </a:br>
            <a:endParaRPr lang="en-US" sz="2800" b="1" dirty="0" smtClean="0"/>
          </a:p>
          <a:p>
            <a:pPr marL="0" lvl="1" indent="0" algn="ctr">
              <a:buNone/>
            </a:pPr>
            <a:r>
              <a:rPr lang="en-US" sz="2800" dirty="0" smtClean="0"/>
              <a:t>Martin </a:t>
            </a:r>
            <a:r>
              <a:rPr lang="en-US" sz="2800" dirty="0" err="1" smtClean="0"/>
              <a:t>Kunze</a:t>
            </a:r>
            <a:endParaRPr lang="en-US" sz="2800" dirty="0" smtClean="0"/>
          </a:p>
          <a:p>
            <a:pPr marL="0" lvl="1" indent="0" algn="ctr">
              <a:buNone/>
            </a:pPr>
            <a:r>
              <a:rPr lang="en-US" sz="2800" dirty="0" smtClean="0"/>
              <a:t> </a:t>
            </a:r>
            <a:r>
              <a:rPr lang="en-US" sz="2800" dirty="0" err="1" smtClean="0"/>
              <a:t>Robotron</a:t>
            </a:r>
            <a:r>
              <a:rPr lang="en-US" sz="2800" dirty="0" smtClean="0"/>
              <a:t> </a:t>
            </a:r>
            <a:r>
              <a:rPr lang="en-US" sz="2800" dirty="0" err="1" smtClean="0"/>
              <a:t>Datenbank</a:t>
            </a:r>
            <a:r>
              <a:rPr lang="en-US" sz="2800" dirty="0" smtClean="0"/>
              <a:t>-Software GmbH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de-DE" sz="2800" dirty="0" smtClean="0"/>
          </a:p>
          <a:p>
            <a:pPr marL="0" lvl="1" indent="0" algn="ctr">
              <a:buNone/>
            </a:pPr>
            <a:endParaRPr lang="de-DE" sz="2200" dirty="0" smtClean="0"/>
          </a:p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Dresden, 20. Januar 2011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1" name="Picture 4" descr="JUG_Button.gif">
            <a:hlinkClick r:id="rId2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5486400"/>
            <a:ext cx="12287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dirty="0" smtClean="0"/>
              <a:t>Neuigkeiten</a:t>
            </a:r>
          </a:p>
          <a:p>
            <a:r>
              <a:rPr lang="de-DE" sz="2600" dirty="0" smtClean="0"/>
              <a:t>Statistik 2010</a:t>
            </a:r>
          </a:p>
          <a:p>
            <a:r>
              <a:rPr lang="de-DE" sz="2600" dirty="0" smtClean="0"/>
              <a:t>Nächste Treffen</a:t>
            </a:r>
          </a:p>
          <a:p>
            <a:r>
              <a:rPr lang="de-DE" sz="2600" dirty="0" smtClean="0"/>
              <a:t>Vorstellung der </a:t>
            </a:r>
            <a:r>
              <a:rPr lang="en-US" sz="2400" dirty="0" err="1" smtClean="0"/>
              <a:t>Robotron</a:t>
            </a:r>
            <a:r>
              <a:rPr lang="en-US" sz="2400" dirty="0" smtClean="0"/>
              <a:t> </a:t>
            </a:r>
            <a:r>
              <a:rPr lang="en-US" sz="2400" dirty="0" err="1" smtClean="0"/>
              <a:t>Datenbank</a:t>
            </a:r>
            <a:r>
              <a:rPr lang="en-US" sz="2400" dirty="0" smtClean="0"/>
              <a:t>-Software GmbH</a:t>
            </a:r>
            <a:endParaRPr lang="de-DE" sz="2600" dirty="0" smtClean="0"/>
          </a:p>
          <a:p>
            <a:r>
              <a:rPr lang="de-DE" sz="2600" dirty="0" smtClean="0"/>
              <a:t>Hauptvortrag</a:t>
            </a:r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Agenda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Neue</a:t>
            </a:r>
            <a:r>
              <a:rPr lang="en-US" dirty="0" smtClean="0"/>
              <a:t> </a:t>
            </a:r>
            <a:r>
              <a:rPr lang="en-US" dirty="0" err="1" smtClean="0"/>
              <a:t>Webseite</a:t>
            </a:r>
            <a:r>
              <a:rPr lang="en-US" dirty="0" smtClean="0"/>
              <a:t> </a:t>
            </a:r>
          </a:p>
          <a:p>
            <a:pPr lvl="2">
              <a:buNone/>
            </a:pPr>
            <a:r>
              <a:rPr lang="en-US" sz="2800" u="sng" dirty="0" err="1" smtClean="0">
                <a:solidFill>
                  <a:srgbClr val="0000FF"/>
                </a:solidFill>
              </a:rPr>
              <a:t>www.jugsaxony.org</a:t>
            </a:r>
            <a:endParaRPr lang="en-US" sz="2800" u="sng" dirty="0" smtClean="0">
              <a:solidFill>
                <a:srgbClr val="0000FF"/>
              </a:solidFill>
            </a:endParaRPr>
          </a:p>
          <a:p>
            <a:r>
              <a:rPr lang="en-US" dirty="0" err="1" smtClean="0"/>
              <a:t>Facebook-Seite</a:t>
            </a:r>
            <a:r>
              <a:rPr lang="en-US" dirty="0" smtClean="0"/>
              <a:t> </a:t>
            </a:r>
          </a:p>
          <a:p>
            <a:pPr lvl="2">
              <a:buNone/>
            </a:pPr>
            <a:r>
              <a:rPr lang="en-US" sz="2800" u="sng" dirty="0" err="1" smtClean="0">
                <a:solidFill>
                  <a:srgbClr val="0000FF"/>
                </a:solidFill>
              </a:rPr>
              <a:t>www.facebook.com</a:t>
            </a:r>
            <a:r>
              <a:rPr lang="en-US" sz="2800" u="sng" dirty="0" err="1" smtClean="0">
                <a:solidFill>
                  <a:srgbClr val="0000FF"/>
                </a:solidFill>
              </a:rPr>
              <a:t>/jugsaxony</a:t>
            </a:r>
            <a:endParaRPr lang="en-US" u="sng" dirty="0" smtClean="0">
              <a:solidFill>
                <a:srgbClr val="0000FF"/>
              </a:solidFill>
            </a:endParaRPr>
          </a:p>
          <a:p>
            <a:r>
              <a:rPr lang="en-US" dirty="0" err="1" smtClean="0"/>
              <a:t>Ablösung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Mailing-</a:t>
            </a:r>
            <a:r>
              <a:rPr lang="en-US" dirty="0" err="1" smtClean="0"/>
              <a:t>Liste</a:t>
            </a:r>
            <a:r>
              <a:rPr lang="en-US" dirty="0" smtClean="0"/>
              <a:t> (</a:t>
            </a:r>
            <a:r>
              <a:rPr lang="en-US" dirty="0" err="1" smtClean="0"/>
              <a:t>demnächst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Neuigkeiten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5 </a:t>
            </a:r>
            <a:r>
              <a:rPr lang="en-US" sz="2400" dirty="0" err="1" smtClean="0"/>
              <a:t>Veranstaltungen</a:t>
            </a:r>
            <a:r>
              <a:rPr lang="en-US" sz="2400" dirty="0" smtClean="0"/>
              <a:t> (4 Dresden, 1 Chemnitz, ±0)</a:t>
            </a:r>
          </a:p>
          <a:p>
            <a:r>
              <a:rPr lang="en-US" sz="2400" dirty="0" smtClean="0"/>
              <a:t>230 </a:t>
            </a:r>
            <a:r>
              <a:rPr lang="en-US" sz="2400" dirty="0" err="1" smtClean="0"/>
              <a:t>Besucher</a:t>
            </a:r>
            <a:r>
              <a:rPr lang="en-US" sz="2400" dirty="0" smtClean="0"/>
              <a:t> (+27%)</a:t>
            </a:r>
          </a:p>
          <a:p>
            <a:r>
              <a:rPr lang="en-US" sz="2400" dirty="0" err="1" smtClean="0"/>
              <a:t>Rekord-Vortrag</a:t>
            </a:r>
            <a:r>
              <a:rPr lang="en-US" sz="2400" dirty="0" smtClean="0"/>
              <a:t>: Lars Vogel </a:t>
            </a:r>
            <a:r>
              <a:rPr lang="en-US" sz="2400" dirty="0" err="1" smtClean="0"/>
              <a:t>über</a:t>
            </a:r>
            <a:r>
              <a:rPr lang="en-US" sz="2400" dirty="0" smtClean="0"/>
              <a:t> Eclipse 4.0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Statistik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2442F-A8DC-47E8-A86C-FE1B5A75CBB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838200" y="2438400"/>
          <a:ext cx="7543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de-DE" sz="2000" u="sng" dirty="0" smtClean="0"/>
              <a:t>27. Januar 2011</a:t>
            </a:r>
          </a:p>
          <a:p>
            <a:pPr marL="400050" lvl="2" indent="0">
              <a:buNone/>
            </a:pPr>
            <a:r>
              <a:rPr lang="en-US" sz="2400" i="1" dirty="0" smtClean="0"/>
              <a:t>1. Eclipse </a:t>
            </a:r>
            <a:r>
              <a:rPr lang="en-US" sz="2400" i="1" dirty="0" err="1" smtClean="0"/>
              <a:t>Stammtisch</a:t>
            </a:r>
            <a:r>
              <a:rPr lang="en-US" sz="2400" i="1" dirty="0" smtClean="0"/>
              <a:t> Dresden (</a:t>
            </a:r>
            <a:r>
              <a:rPr lang="en-US" sz="2400" i="1" dirty="0" err="1" smtClean="0"/>
              <a:t>siehe</a:t>
            </a:r>
            <a:r>
              <a:rPr lang="en-US" sz="2400" i="1" dirty="0" smtClean="0"/>
              <a:t> XING)</a:t>
            </a:r>
          </a:p>
          <a:p>
            <a:pPr marL="400050" lvl="2" indent="0">
              <a:buNone/>
            </a:pPr>
            <a:r>
              <a:rPr lang="en-US" dirty="0" err="1" smtClean="0"/>
              <a:t>Feldschlösschen</a:t>
            </a:r>
            <a:r>
              <a:rPr lang="en-US" dirty="0" smtClean="0"/>
              <a:t> </a:t>
            </a:r>
            <a:r>
              <a:rPr lang="en-US" dirty="0" err="1" smtClean="0"/>
              <a:t>Stammhaus</a:t>
            </a:r>
            <a:r>
              <a:rPr lang="en-US" dirty="0" smtClean="0"/>
              <a:t> Dresden</a:t>
            </a:r>
          </a:p>
          <a:p>
            <a:pPr marL="400050" lvl="2" indent="0">
              <a:buNone/>
            </a:pPr>
            <a:endParaRPr lang="en-US" sz="2400" i="1" dirty="0" smtClean="0"/>
          </a:p>
          <a:p>
            <a:pPr marL="0" lvl="1" indent="0">
              <a:buNone/>
            </a:pPr>
            <a:r>
              <a:rPr lang="en-US" sz="2000" u="sng" dirty="0" smtClean="0"/>
              <a:t>7. April 2011</a:t>
            </a:r>
          </a:p>
          <a:p>
            <a:pPr marL="400050" lvl="2" indent="0">
              <a:buNone/>
            </a:pPr>
            <a:r>
              <a:rPr lang="en-US" sz="1800" dirty="0" err="1" smtClean="0"/>
              <a:t>Mirko</a:t>
            </a:r>
            <a:r>
              <a:rPr lang="en-US" sz="1800" dirty="0" smtClean="0"/>
              <a:t> Seifert, TU Dresden</a:t>
            </a:r>
            <a:endParaRPr lang="en-US" dirty="0" smtClean="0"/>
          </a:p>
          <a:p>
            <a:pPr marL="400050" lvl="2" indent="0">
              <a:buNone/>
            </a:pPr>
            <a:r>
              <a:rPr lang="en-US" sz="2400" dirty="0" err="1" smtClean="0"/>
              <a:t>Sprachen</a:t>
            </a:r>
            <a:r>
              <a:rPr lang="en-US" sz="2400" dirty="0" smtClean="0"/>
              <a:t> </a:t>
            </a:r>
            <a:r>
              <a:rPr lang="en-US" sz="2400" dirty="0" err="1" smtClean="0"/>
              <a:t>bauen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EMFText</a:t>
            </a:r>
            <a:r>
              <a:rPr lang="en-US" sz="2400" dirty="0" smtClean="0"/>
              <a:t> – </a:t>
            </a:r>
            <a:r>
              <a:rPr lang="en-US" sz="2400" dirty="0" err="1" smtClean="0"/>
              <a:t>Programmierst</a:t>
            </a:r>
            <a:r>
              <a:rPr lang="en-US" sz="2400" dirty="0" smtClean="0"/>
              <a:t> Du </a:t>
            </a:r>
            <a:r>
              <a:rPr lang="en-US" sz="2400" dirty="0" err="1" smtClean="0"/>
              <a:t>noch</a:t>
            </a:r>
            <a:r>
              <a:rPr lang="en-US" sz="2400" dirty="0" smtClean="0"/>
              <a:t> </a:t>
            </a:r>
            <a:r>
              <a:rPr lang="en-US" sz="2400" dirty="0" err="1" smtClean="0"/>
              <a:t>oder</a:t>
            </a:r>
            <a:r>
              <a:rPr lang="en-US" sz="2400" dirty="0" smtClean="0"/>
              <a:t> </a:t>
            </a:r>
            <a:r>
              <a:rPr lang="en-US" sz="2400" dirty="0" err="1" smtClean="0"/>
              <a:t>codelierst</a:t>
            </a:r>
            <a:r>
              <a:rPr lang="en-US" sz="2400" dirty="0" smtClean="0"/>
              <a:t> du </a:t>
            </a:r>
            <a:r>
              <a:rPr lang="en-US" sz="2400" dirty="0" err="1" smtClean="0"/>
              <a:t>schon</a:t>
            </a:r>
            <a:r>
              <a:rPr lang="en-US" sz="2400" dirty="0" smtClean="0"/>
              <a:t>?</a:t>
            </a:r>
          </a:p>
          <a:p>
            <a:pPr marL="400050" lvl="2" indent="0">
              <a:buNone/>
            </a:pPr>
            <a:endParaRPr lang="en-US" sz="2400" dirty="0" smtClean="0"/>
          </a:p>
          <a:p>
            <a:pPr marL="0" lvl="1" indent="0">
              <a:buNone/>
            </a:pPr>
            <a:r>
              <a:rPr lang="en-US" sz="2000" u="sng" dirty="0" smtClean="0"/>
              <a:t>5. Mai 2011</a:t>
            </a:r>
          </a:p>
          <a:p>
            <a:pPr marL="400050" lvl="2" indent="0">
              <a:buNone/>
            </a:pPr>
            <a:r>
              <a:rPr lang="en-US" sz="1600" dirty="0" smtClean="0"/>
              <a:t>Andy Walter, AICAS GmbH</a:t>
            </a:r>
          </a:p>
          <a:p>
            <a:pPr marL="400050" lvl="2" indent="0">
              <a:buNone/>
            </a:pPr>
            <a:r>
              <a:rPr lang="en-US" sz="2400" dirty="0" err="1" smtClean="0"/>
              <a:t>Realtime</a:t>
            </a:r>
            <a:r>
              <a:rPr lang="en-US" sz="2400" dirty="0" smtClean="0"/>
              <a:t> Java und Embedded Systems</a:t>
            </a:r>
          </a:p>
          <a:p>
            <a:pPr marL="400050" lvl="2" indent="0">
              <a:buNone/>
            </a:pPr>
            <a:endParaRPr lang="de-DE" sz="2400" dirty="0" smtClean="0"/>
          </a:p>
          <a:p>
            <a:pPr marL="0" lvl="1" indent="0">
              <a:buNone/>
            </a:pPr>
            <a:endParaRPr lang="de-DE" u="sng" dirty="0" smtClean="0"/>
          </a:p>
          <a:p>
            <a:pPr marL="0" lvl="1" indent="0">
              <a:buNone/>
            </a:pPr>
            <a:endParaRPr lang="de-DE" i="1" dirty="0" smtClean="0"/>
          </a:p>
          <a:p>
            <a:pPr marL="0" lvl="1" indent="0">
              <a:buNone/>
            </a:pPr>
            <a:endParaRPr lang="en-US" dirty="0" smtClean="0"/>
          </a:p>
          <a:p>
            <a:pPr marL="400050" lvl="2" indent="0">
              <a:buNone/>
            </a:pPr>
            <a:endParaRPr lang="en-US" dirty="0" smtClean="0"/>
          </a:p>
          <a:p>
            <a:pPr marL="400050" lvl="2" indent="0">
              <a:buNone/>
            </a:pPr>
            <a:endParaRPr lang="de-DE" dirty="0" smtClean="0"/>
          </a:p>
          <a:p>
            <a:pPr marL="0" lvl="1" indent="0" algn="ctr">
              <a:buNone/>
            </a:pPr>
            <a:endParaRPr lang="de-DE" sz="2200" b="1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>
              <a:buNone/>
            </a:pPr>
            <a:endParaRPr lang="de-DE" dirty="0" smtClean="0"/>
          </a:p>
          <a:p>
            <a:pPr marL="0" lvl="1" indent="0" algn="ctr">
              <a:buNone/>
            </a:pPr>
            <a:endParaRPr lang="de-DE" b="1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 eaLnBrk="1" hangingPunct="1">
              <a:buFontTx/>
              <a:buNone/>
            </a:pPr>
            <a:endParaRPr lang="en-US" sz="2800" b="1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Trebuchet MS" pitchFamily="34" charset="0"/>
              </a:rPr>
              <a:t>Nächste Treffen</a:t>
            </a:r>
            <a:endParaRPr lang="de-DE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43B4B2-9C8D-405E-9885-120F2E42C93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000" u="sng" dirty="0" smtClean="0"/>
              <a:t>30. </a:t>
            </a:r>
            <a:r>
              <a:rPr lang="en-US" sz="2000" u="sng" dirty="0" err="1" smtClean="0"/>
              <a:t>Juni</a:t>
            </a:r>
            <a:r>
              <a:rPr lang="en-US" sz="2000" u="sng" dirty="0" smtClean="0"/>
              <a:t> 2011</a:t>
            </a:r>
          </a:p>
          <a:p>
            <a:pPr marL="400050" lvl="2" indent="0">
              <a:buNone/>
            </a:pPr>
            <a:r>
              <a:rPr lang="en-US" sz="1800" dirty="0" smtClean="0"/>
              <a:t>Stefan </a:t>
            </a:r>
            <a:r>
              <a:rPr lang="en-US" sz="1800" dirty="0" err="1" smtClean="0"/>
              <a:t>Tilkov</a:t>
            </a:r>
            <a:r>
              <a:rPr lang="en-US" sz="1800" dirty="0" smtClean="0"/>
              <a:t>, </a:t>
            </a:r>
            <a:r>
              <a:rPr lang="en-US" sz="1800" dirty="0" err="1" smtClean="0"/>
              <a:t>innoQ</a:t>
            </a:r>
            <a:r>
              <a:rPr lang="en-US" sz="1800" dirty="0" smtClean="0"/>
              <a:t> Deutschland GmbH</a:t>
            </a:r>
          </a:p>
          <a:p>
            <a:pPr marL="400050" lvl="2" indent="0">
              <a:buNone/>
            </a:pPr>
            <a:r>
              <a:rPr lang="en-US" sz="2400" dirty="0" err="1" smtClean="0"/>
              <a:t>Clojure</a:t>
            </a:r>
            <a:r>
              <a:rPr lang="en-US" sz="2400" dirty="0" smtClean="0"/>
              <a:t>: Innovation </a:t>
            </a:r>
            <a:r>
              <a:rPr lang="en-US" sz="2400" dirty="0" err="1" smtClean="0"/>
              <a:t>aus</a:t>
            </a:r>
            <a:r>
              <a:rPr lang="en-US" sz="2400" dirty="0" smtClean="0"/>
              <a:t> </a:t>
            </a:r>
            <a:r>
              <a:rPr lang="en-US" sz="2400" dirty="0" err="1" smtClean="0"/>
              <a:t>dem</a:t>
            </a:r>
            <a:r>
              <a:rPr lang="en-US" sz="2400" dirty="0" smtClean="0"/>
              <a:t> </a:t>
            </a:r>
            <a:r>
              <a:rPr lang="en-US" sz="2400" dirty="0" err="1" smtClean="0"/>
              <a:t>Jahr</a:t>
            </a:r>
            <a:r>
              <a:rPr lang="en-US" sz="2400" dirty="0" smtClean="0"/>
              <a:t> 1958 </a:t>
            </a:r>
            <a:r>
              <a:rPr lang="en-US" sz="2400" dirty="0" err="1" smtClean="0"/>
              <a:t>für</a:t>
            </a:r>
            <a:r>
              <a:rPr lang="en-US" sz="2400" dirty="0" smtClean="0"/>
              <a:t> </a:t>
            </a:r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dirty="0" err="1" smtClean="0"/>
              <a:t>Sprache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Jahr</a:t>
            </a:r>
            <a:r>
              <a:rPr lang="en-US" sz="2400" dirty="0" smtClean="0"/>
              <a:t> 2010</a:t>
            </a:r>
          </a:p>
          <a:p>
            <a:pPr marL="400050" lvl="2" indent="0">
              <a:buNone/>
            </a:pPr>
            <a:endParaRPr lang="de-DE" sz="3200" i="1" dirty="0" smtClean="0"/>
          </a:p>
          <a:p>
            <a:pPr marL="0" lvl="1" indent="0">
              <a:buNone/>
            </a:pPr>
            <a:r>
              <a:rPr lang="de-DE" sz="2000" u="sng" dirty="0" smtClean="0"/>
              <a:t>In Vorbereitung:</a:t>
            </a:r>
          </a:p>
          <a:p>
            <a:pPr marL="400050" lvl="2" indent="0">
              <a:buNone/>
            </a:pPr>
            <a:r>
              <a:rPr lang="de-DE" sz="2400" i="1" dirty="0" smtClean="0"/>
              <a:t>Versionsmanagement mit GIT</a:t>
            </a:r>
          </a:p>
          <a:p>
            <a:pPr marL="400050" lvl="2" indent="0">
              <a:buNone/>
            </a:pPr>
            <a:r>
              <a:rPr lang="de-DE" sz="2400" i="1" dirty="0" smtClean="0"/>
              <a:t>Einführung in </a:t>
            </a:r>
            <a:r>
              <a:rPr lang="de-DE" sz="2400" i="1" dirty="0" err="1" smtClean="0"/>
              <a:t>Mylyn</a:t>
            </a:r>
            <a:r>
              <a:rPr lang="de-DE" sz="2400" i="1" dirty="0" smtClean="0"/>
              <a:t> </a:t>
            </a:r>
          </a:p>
          <a:p>
            <a:pPr marL="400050" lvl="2" indent="0">
              <a:buNone/>
            </a:pPr>
            <a:r>
              <a:rPr lang="de-DE" sz="2400" i="1" dirty="0" smtClean="0"/>
              <a:t>Spring </a:t>
            </a:r>
            <a:r>
              <a:rPr lang="de-DE" sz="2400" i="1" dirty="0" err="1" smtClean="0"/>
              <a:t>Roo</a:t>
            </a:r>
            <a:endParaRPr lang="de-DE" sz="2400" i="1" dirty="0" smtClean="0"/>
          </a:p>
          <a:p>
            <a:pPr marL="400050" lvl="2" indent="0">
              <a:buNone/>
            </a:pPr>
            <a:r>
              <a:rPr lang="de-DE" sz="2400" i="1" dirty="0" err="1" smtClean="0"/>
              <a:t>JRuby</a:t>
            </a:r>
            <a:endParaRPr lang="de-DE" sz="2400" i="1" dirty="0" smtClean="0"/>
          </a:p>
          <a:p>
            <a:pPr marL="400050" lvl="2" indent="0">
              <a:buNone/>
            </a:pPr>
            <a:endParaRPr lang="de-DE" u="sng" dirty="0" smtClean="0"/>
          </a:p>
          <a:p>
            <a:pPr marL="0" lvl="1" indent="0">
              <a:buNone/>
            </a:pPr>
            <a:endParaRPr lang="de-DE" u="sng" dirty="0" smtClean="0"/>
          </a:p>
          <a:p>
            <a:pPr marL="0" lvl="1" indent="0">
              <a:buNone/>
            </a:pPr>
            <a:endParaRPr lang="de-DE" sz="2800" dirty="0" smtClean="0"/>
          </a:p>
          <a:p>
            <a:pPr marL="0" lvl="1" indent="0" algn="ctr">
              <a:buNone/>
            </a:pPr>
            <a:endParaRPr lang="de-DE" sz="2200" b="1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>
              <a:buNone/>
            </a:pPr>
            <a:endParaRPr lang="de-DE" dirty="0" smtClean="0"/>
          </a:p>
          <a:p>
            <a:pPr marL="0" lvl="1" indent="0" algn="ctr">
              <a:buNone/>
            </a:pPr>
            <a:endParaRPr lang="de-DE" b="1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 eaLnBrk="1" hangingPunct="1">
              <a:buFontTx/>
              <a:buNone/>
            </a:pPr>
            <a:endParaRPr lang="de-DE" dirty="0" smtClean="0"/>
          </a:p>
          <a:p>
            <a:pPr marL="0" lvl="1" indent="0" algn="ctr" eaLnBrk="1" hangingPunct="1">
              <a:buFontTx/>
              <a:buNone/>
            </a:pPr>
            <a:endParaRPr lang="en-US" sz="2800" b="1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Trebuchet MS" pitchFamily="34" charset="0"/>
              </a:rPr>
              <a:t>Nächste Treffen</a:t>
            </a:r>
            <a:endParaRPr lang="de-DE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43B4B2-9C8D-405E-9885-120F2E42C93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endParaRPr lang="en-US" sz="2800" b="1" dirty="0" smtClean="0"/>
          </a:p>
          <a:p>
            <a:pPr marL="0" indent="0" algn="ctr" eaLnBrk="1" hangingPunct="1">
              <a:buFontTx/>
              <a:buNone/>
            </a:pPr>
            <a:endParaRPr lang="en-US" sz="2800" b="1" dirty="0" smtClean="0"/>
          </a:p>
          <a:p>
            <a:pPr marL="0" indent="0" algn="ctr" eaLnBrk="1" hangingPunct="1">
              <a:buFontTx/>
              <a:buNone/>
            </a:pPr>
            <a:endParaRPr lang="en-US" sz="2800" b="1" dirty="0" smtClean="0"/>
          </a:p>
          <a:p>
            <a:pPr marL="0" lvl="1" indent="0" algn="ctr">
              <a:buNone/>
            </a:pPr>
            <a:r>
              <a:rPr lang="en-US" sz="3600" dirty="0" smtClean="0"/>
              <a:t> </a:t>
            </a:r>
            <a:r>
              <a:rPr lang="en-US" sz="3600" dirty="0" err="1" smtClean="0"/>
              <a:t>Robotron</a:t>
            </a:r>
            <a:r>
              <a:rPr lang="en-US" sz="3600" dirty="0" smtClean="0"/>
              <a:t> </a:t>
            </a:r>
            <a:r>
              <a:rPr lang="en-US" sz="3600" dirty="0" err="1" smtClean="0"/>
              <a:t>Datenbank</a:t>
            </a:r>
            <a:r>
              <a:rPr lang="en-US" sz="3600" dirty="0" smtClean="0"/>
              <a:t>-Software GmbH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de-DE" sz="2400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Unser Gastgeber</a:t>
            </a:r>
            <a:endParaRPr lang="de-DE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43B4B2-9C8D-405E-9885-120F2E42C93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eaLnBrk="1" hangingPunct="1">
              <a:buFontTx/>
              <a:buNone/>
            </a:pPr>
            <a:endParaRPr lang="en-US" sz="2800" b="1" dirty="0" smtClean="0"/>
          </a:p>
          <a:p>
            <a:pPr marL="0" indent="0" algn="ctr" eaLnBrk="1" hangingPunct="1">
              <a:buFontTx/>
              <a:buNone/>
            </a:pPr>
            <a:endParaRPr lang="en-US" sz="2800" b="1" dirty="0" smtClean="0"/>
          </a:p>
          <a:p>
            <a:pPr marL="0" indent="0" algn="ctr" eaLnBrk="1" hangingPunct="1">
              <a:buFontTx/>
              <a:buNone/>
            </a:pPr>
            <a:endParaRPr lang="en-US" sz="2800" b="1" dirty="0" smtClean="0"/>
          </a:p>
          <a:p>
            <a:pPr marL="0" lvl="1" indent="0" algn="ctr">
              <a:buNone/>
            </a:pPr>
            <a:r>
              <a:rPr lang="en-US" sz="3027" b="1" dirty="0" smtClean="0"/>
              <a:t>Java EE - </a:t>
            </a:r>
            <a:r>
              <a:rPr lang="en-US" sz="3027" b="1" dirty="0" err="1" smtClean="0"/>
              <a:t>Anwendungsentwicklung</a:t>
            </a:r>
            <a:r>
              <a:rPr lang="en-US" sz="3027" b="1" dirty="0" smtClean="0"/>
              <a:t> </a:t>
            </a:r>
          </a:p>
          <a:p>
            <a:pPr marL="0" lvl="1" indent="0" algn="ctr">
              <a:buNone/>
            </a:pPr>
            <a:r>
              <a:rPr lang="en-US" sz="3027" b="1" dirty="0" err="1" smtClean="0"/>
              <a:t>mit</a:t>
            </a:r>
            <a:r>
              <a:rPr lang="en-US" sz="3027" b="1" dirty="0" smtClean="0"/>
              <a:t> </a:t>
            </a:r>
            <a:r>
              <a:rPr lang="en-US" sz="3027" b="1" dirty="0" err="1" smtClean="0"/>
              <a:t>dem</a:t>
            </a:r>
            <a:r>
              <a:rPr lang="en-US" sz="3027" b="1" dirty="0" smtClean="0"/>
              <a:t> Oracle Application Development Framework (ADF)</a:t>
            </a:r>
            <a:br>
              <a:rPr lang="en-US" sz="3027" b="1" dirty="0" smtClean="0"/>
            </a:br>
            <a:endParaRPr lang="en-US" sz="3027" b="1" dirty="0" smtClean="0"/>
          </a:p>
          <a:p>
            <a:pPr marL="0" lvl="1" indent="0" algn="ctr">
              <a:buNone/>
            </a:pPr>
            <a:r>
              <a:rPr lang="en-US" sz="3027" dirty="0" smtClean="0"/>
              <a:t>Martin </a:t>
            </a:r>
            <a:r>
              <a:rPr lang="en-US" sz="3027" dirty="0" err="1" smtClean="0"/>
              <a:t>Kunze</a:t>
            </a:r>
            <a:endParaRPr lang="en-US" sz="3027" dirty="0" smtClean="0"/>
          </a:p>
          <a:p>
            <a:pPr marL="0" lvl="1" indent="0" algn="ctr">
              <a:buNone/>
            </a:pPr>
            <a:r>
              <a:rPr lang="en-US" sz="3027" dirty="0" smtClean="0"/>
              <a:t> </a:t>
            </a:r>
            <a:r>
              <a:rPr lang="en-US" sz="3027" dirty="0" err="1" smtClean="0"/>
              <a:t>Robotron</a:t>
            </a:r>
            <a:r>
              <a:rPr lang="en-US" sz="3027" dirty="0" smtClean="0"/>
              <a:t> </a:t>
            </a:r>
            <a:r>
              <a:rPr lang="en-US" sz="3027" dirty="0" err="1" smtClean="0"/>
              <a:t>Datenbank</a:t>
            </a:r>
            <a:r>
              <a:rPr lang="en-US" sz="3027" dirty="0" smtClean="0"/>
              <a:t>-Software GmbH</a:t>
            </a:r>
            <a:endParaRPr lang="de-DE" sz="3027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Trebuchet MS" pitchFamily="34" charset="0"/>
              </a:rPr>
              <a:t>Hauptvortrag</a:t>
            </a:r>
            <a:endParaRPr lang="de-DE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20.01.2011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43B4B2-9C8D-405E-9885-120F2E42C93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15. JUGS Treffen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bigrate Präsentatio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95E27"/>
      </a:accent1>
      <a:accent2>
        <a:srgbClr val="A7A9AC"/>
      </a:accent2>
      <a:accent3>
        <a:srgbClr val="3F3E37"/>
      </a:accent3>
      <a:accent4>
        <a:srgbClr val="3FB9D4"/>
      </a:accent4>
      <a:accent5>
        <a:srgbClr val="D29758"/>
      </a:accent5>
      <a:accent6>
        <a:srgbClr val="FFFFFF"/>
      </a:accent6>
      <a:hlink>
        <a:srgbClr val="3FB9D4"/>
      </a:hlink>
      <a:folHlink>
        <a:srgbClr val="3F3E3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ubigrate Präsentation</Template>
  <TotalTime>0</TotalTime>
  <Words>272</Words>
  <Application>Microsoft Macintosh PowerPoint</Application>
  <PresentationFormat>On-screen Show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ubigrate Präsentation</vt:lpstr>
      <vt:lpstr>15. Treffen der Java User Group Sachsen</vt:lpstr>
      <vt:lpstr>Agenda</vt:lpstr>
      <vt:lpstr>Neuigkeiten</vt:lpstr>
      <vt:lpstr>Statistik 2010</vt:lpstr>
      <vt:lpstr>Nächste Treffen</vt:lpstr>
      <vt:lpstr>Nächste Treffen</vt:lpstr>
      <vt:lpstr>Unser Gastgeber</vt:lpstr>
      <vt:lpstr>Hauptvortrag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2011-01-20T16:20:14Z</dcterms:created>
  <dcterms:modified xsi:type="dcterms:W3CDTF">2011-01-20T16:23:00Z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