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23"/>
  </p:notesMasterIdLst>
  <p:handoutMasterIdLst>
    <p:handoutMasterId r:id="rId24"/>
  </p:handoutMasterIdLst>
  <p:sldIdLst>
    <p:sldId id="313" r:id="rId2"/>
    <p:sldId id="323" r:id="rId3"/>
    <p:sldId id="368" r:id="rId4"/>
    <p:sldId id="369" r:id="rId5"/>
    <p:sldId id="316" r:id="rId6"/>
    <p:sldId id="318" r:id="rId7"/>
    <p:sldId id="319" r:id="rId8"/>
    <p:sldId id="320" r:id="rId9"/>
    <p:sldId id="372" r:id="rId10"/>
    <p:sldId id="373" r:id="rId11"/>
    <p:sldId id="364" r:id="rId12"/>
    <p:sldId id="367" r:id="rId13"/>
    <p:sldId id="321" r:id="rId14"/>
    <p:sldId id="365" r:id="rId15"/>
    <p:sldId id="322" r:id="rId16"/>
    <p:sldId id="370" r:id="rId17"/>
    <p:sldId id="366" r:id="rId18"/>
    <p:sldId id="317" r:id="rId19"/>
    <p:sldId id="360" r:id="rId20"/>
    <p:sldId id="361" r:id="rId21"/>
    <p:sldId id="362" r:id="rId2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lnSpc>
        <a:spcPct val="75000"/>
      </a:lnSpc>
      <a:spcBef>
        <a:spcPct val="50000"/>
      </a:spcBef>
      <a:spcAft>
        <a:spcPct val="3000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lnSpc>
        <a:spcPct val="75000"/>
      </a:lnSpc>
      <a:spcBef>
        <a:spcPct val="50000"/>
      </a:spcBef>
      <a:spcAft>
        <a:spcPct val="3000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lnSpc>
        <a:spcPct val="75000"/>
      </a:lnSpc>
      <a:spcBef>
        <a:spcPct val="50000"/>
      </a:spcBef>
      <a:spcAft>
        <a:spcPct val="3000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lnSpc>
        <a:spcPct val="75000"/>
      </a:lnSpc>
      <a:spcBef>
        <a:spcPct val="50000"/>
      </a:spcBef>
      <a:spcAft>
        <a:spcPct val="3000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lnSpc>
        <a:spcPct val="75000"/>
      </a:lnSpc>
      <a:spcBef>
        <a:spcPct val="50000"/>
      </a:spcBef>
      <a:spcAft>
        <a:spcPct val="3000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9600"/>
    <a:srgbClr val="002F5F"/>
    <a:srgbClr val="84A2C2"/>
    <a:srgbClr val="7FA6C7"/>
    <a:srgbClr val="77A1C3"/>
    <a:srgbClr val="E17000"/>
    <a:srgbClr val="733200"/>
    <a:srgbClr val="AA272F"/>
    <a:srgbClr val="003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94" autoAdjust="0"/>
    <p:restoredTop sz="94660"/>
  </p:normalViewPr>
  <p:slideViewPr>
    <p:cSldViewPr showGuides="1"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-3708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5473700" y="139700"/>
            <a:ext cx="1030288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47645" rIns="0" bIns="47645" anchor="ctr"/>
          <a:lstStyle/>
          <a:p>
            <a:pPr algn="r" defTabSz="952500">
              <a:lnSpc>
                <a:spcPct val="100000"/>
              </a:lnSpc>
              <a:spcAft>
                <a:spcPct val="0"/>
              </a:spcAft>
            </a:pPr>
            <a:r>
              <a:rPr lang="de-DE" sz="900">
                <a:solidFill>
                  <a:srgbClr val="969696"/>
                </a:solidFill>
                <a:latin typeface="Arial" charset="0"/>
              </a:rPr>
              <a:t>Seite </a:t>
            </a:r>
            <a:fld id="{827DF86E-FCB0-4530-9E5C-F28F0414ED72}" type="slidenum">
              <a:rPr lang="de-DE" sz="900">
                <a:solidFill>
                  <a:srgbClr val="969696"/>
                </a:solidFill>
                <a:latin typeface="Arial" charset="0"/>
              </a:rPr>
              <a:pPr algn="r" defTabSz="952500">
                <a:lnSpc>
                  <a:spcPct val="100000"/>
                </a:lnSpc>
                <a:spcAft>
                  <a:spcPct val="0"/>
                </a:spcAft>
              </a:pPr>
              <a:t>‹Nr.›</a:t>
            </a:fld>
            <a:endParaRPr lang="de-DE" sz="900">
              <a:solidFill>
                <a:srgbClr val="969696"/>
              </a:solidFill>
              <a:latin typeface="Arial" charset="0"/>
            </a:endParaRPr>
          </a:p>
        </p:txBody>
      </p:sp>
      <p:sp>
        <p:nvSpPr>
          <p:cNvPr id="156679" name="Line 7"/>
          <p:cNvSpPr>
            <a:spLocks noChangeShapeType="1"/>
          </p:cNvSpPr>
          <p:nvPr/>
        </p:nvSpPr>
        <p:spPr bwMode="auto">
          <a:xfrm>
            <a:off x="595313" y="9623425"/>
            <a:ext cx="5908675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595313" y="10023475"/>
            <a:ext cx="5908675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56709" name="Line 37"/>
          <p:cNvSpPr>
            <a:spLocks noChangeShapeType="1"/>
          </p:cNvSpPr>
          <p:nvPr/>
        </p:nvSpPr>
        <p:spPr bwMode="auto">
          <a:xfrm>
            <a:off x="595313" y="138113"/>
            <a:ext cx="5908675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56710" name="Line 38"/>
          <p:cNvSpPr>
            <a:spLocks noChangeShapeType="1"/>
          </p:cNvSpPr>
          <p:nvPr/>
        </p:nvSpPr>
        <p:spPr bwMode="auto">
          <a:xfrm>
            <a:off x="595313" y="419100"/>
            <a:ext cx="5908675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grpSp>
        <p:nvGrpSpPr>
          <p:cNvPr id="156711" name="Group 39"/>
          <p:cNvGrpSpPr>
            <a:grpSpLocks noChangeAspect="1"/>
          </p:cNvGrpSpPr>
          <p:nvPr/>
        </p:nvGrpSpPr>
        <p:grpSpPr bwMode="auto">
          <a:xfrm>
            <a:off x="4889500" y="9704388"/>
            <a:ext cx="1601788" cy="241300"/>
            <a:chOff x="2129" y="5848"/>
            <a:chExt cx="1596" cy="244"/>
          </a:xfrm>
        </p:grpSpPr>
        <p:sp>
          <p:nvSpPr>
            <p:cNvPr id="156712" name="Freeform 40"/>
            <p:cNvSpPr>
              <a:spLocks noChangeAspect="1"/>
            </p:cNvSpPr>
            <p:nvPr/>
          </p:nvSpPr>
          <p:spPr bwMode="auto">
            <a:xfrm>
              <a:off x="2129" y="5916"/>
              <a:ext cx="154" cy="170"/>
            </a:xfrm>
            <a:custGeom>
              <a:avLst/>
              <a:gdLst/>
              <a:ahLst/>
              <a:cxnLst>
                <a:cxn ang="0">
                  <a:pos x="32" y="6"/>
                </a:cxn>
                <a:cxn ang="0">
                  <a:pos x="96" y="6"/>
                </a:cxn>
                <a:cxn ang="0">
                  <a:pos x="90" y="36"/>
                </a:cxn>
                <a:cxn ang="0">
                  <a:pos x="90" y="36"/>
                </a:cxn>
                <a:cxn ang="0">
                  <a:pos x="90" y="36"/>
                </a:cxn>
                <a:cxn ang="0">
                  <a:pos x="96" y="28"/>
                </a:cxn>
                <a:cxn ang="0">
                  <a:pos x="102" y="20"/>
                </a:cxn>
                <a:cxn ang="0">
                  <a:pos x="108" y="14"/>
                </a:cxn>
                <a:cxn ang="0">
                  <a:pos x="114" y="10"/>
                </a:cxn>
                <a:cxn ang="0">
                  <a:pos x="114" y="10"/>
                </a:cxn>
                <a:cxn ang="0">
                  <a:pos x="122" y="6"/>
                </a:cxn>
                <a:cxn ang="0">
                  <a:pos x="132" y="2"/>
                </a:cxn>
                <a:cxn ang="0">
                  <a:pos x="142" y="0"/>
                </a:cxn>
                <a:cxn ang="0">
                  <a:pos x="154" y="0"/>
                </a:cxn>
                <a:cxn ang="0">
                  <a:pos x="142" y="54"/>
                </a:cxn>
                <a:cxn ang="0">
                  <a:pos x="132" y="54"/>
                </a:cxn>
                <a:cxn ang="0">
                  <a:pos x="132" y="54"/>
                </a:cxn>
                <a:cxn ang="0">
                  <a:pos x="120" y="54"/>
                </a:cxn>
                <a:cxn ang="0">
                  <a:pos x="112" y="56"/>
                </a:cxn>
                <a:cxn ang="0">
                  <a:pos x="102" y="60"/>
                </a:cxn>
                <a:cxn ang="0">
                  <a:pos x="96" y="64"/>
                </a:cxn>
                <a:cxn ang="0">
                  <a:pos x="96" y="64"/>
                </a:cxn>
                <a:cxn ang="0">
                  <a:pos x="90" y="70"/>
                </a:cxn>
                <a:cxn ang="0">
                  <a:pos x="84" y="78"/>
                </a:cxn>
                <a:cxn ang="0">
                  <a:pos x="80" y="88"/>
                </a:cxn>
                <a:cxn ang="0">
                  <a:pos x="76" y="100"/>
                </a:cxn>
                <a:cxn ang="0">
                  <a:pos x="62" y="170"/>
                </a:cxn>
                <a:cxn ang="0">
                  <a:pos x="0" y="170"/>
                </a:cxn>
                <a:cxn ang="0">
                  <a:pos x="26" y="44"/>
                </a:cxn>
                <a:cxn ang="0">
                  <a:pos x="26" y="44"/>
                </a:cxn>
                <a:cxn ang="0">
                  <a:pos x="32" y="6"/>
                </a:cxn>
                <a:cxn ang="0">
                  <a:pos x="32" y="6"/>
                </a:cxn>
                <a:cxn ang="0">
                  <a:pos x="32" y="6"/>
                </a:cxn>
              </a:cxnLst>
              <a:rect l="0" t="0" r="r" b="b"/>
              <a:pathLst>
                <a:path w="154" h="170">
                  <a:moveTo>
                    <a:pt x="32" y="6"/>
                  </a:moveTo>
                  <a:lnTo>
                    <a:pt x="96" y="6"/>
                  </a:lnTo>
                  <a:lnTo>
                    <a:pt x="90" y="36"/>
                  </a:lnTo>
                  <a:lnTo>
                    <a:pt x="90" y="36"/>
                  </a:lnTo>
                  <a:lnTo>
                    <a:pt x="90" y="36"/>
                  </a:lnTo>
                  <a:lnTo>
                    <a:pt x="96" y="28"/>
                  </a:lnTo>
                  <a:lnTo>
                    <a:pt x="102" y="20"/>
                  </a:lnTo>
                  <a:lnTo>
                    <a:pt x="108" y="14"/>
                  </a:lnTo>
                  <a:lnTo>
                    <a:pt x="114" y="10"/>
                  </a:lnTo>
                  <a:lnTo>
                    <a:pt x="114" y="10"/>
                  </a:lnTo>
                  <a:lnTo>
                    <a:pt x="122" y="6"/>
                  </a:lnTo>
                  <a:lnTo>
                    <a:pt x="132" y="2"/>
                  </a:lnTo>
                  <a:lnTo>
                    <a:pt x="142" y="0"/>
                  </a:lnTo>
                  <a:lnTo>
                    <a:pt x="154" y="0"/>
                  </a:lnTo>
                  <a:lnTo>
                    <a:pt x="142" y="54"/>
                  </a:lnTo>
                  <a:lnTo>
                    <a:pt x="132" y="54"/>
                  </a:lnTo>
                  <a:lnTo>
                    <a:pt x="132" y="54"/>
                  </a:lnTo>
                  <a:lnTo>
                    <a:pt x="120" y="54"/>
                  </a:lnTo>
                  <a:lnTo>
                    <a:pt x="112" y="56"/>
                  </a:lnTo>
                  <a:lnTo>
                    <a:pt x="102" y="60"/>
                  </a:lnTo>
                  <a:lnTo>
                    <a:pt x="96" y="64"/>
                  </a:lnTo>
                  <a:lnTo>
                    <a:pt x="96" y="64"/>
                  </a:lnTo>
                  <a:lnTo>
                    <a:pt x="90" y="70"/>
                  </a:lnTo>
                  <a:lnTo>
                    <a:pt x="84" y="78"/>
                  </a:lnTo>
                  <a:lnTo>
                    <a:pt x="80" y="88"/>
                  </a:lnTo>
                  <a:lnTo>
                    <a:pt x="76" y="100"/>
                  </a:lnTo>
                  <a:lnTo>
                    <a:pt x="62" y="170"/>
                  </a:lnTo>
                  <a:lnTo>
                    <a:pt x="0" y="170"/>
                  </a:lnTo>
                  <a:lnTo>
                    <a:pt x="26" y="44"/>
                  </a:lnTo>
                  <a:lnTo>
                    <a:pt x="26" y="44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6713" name="Freeform 41"/>
            <p:cNvSpPr>
              <a:spLocks noChangeAspect="1" noEditPoints="1"/>
            </p:cNvSpPr>
            <p:nvPr/>
          </p:nvSpPr>
          <p:spPr bwMode="auto">
            <a:xfrm>
              <a:off x="2281" y="5916"/>
              <a:ext cx="198" cy="176"/>
            </a:xfrm>
            <a:custGeom>
              <a:avLst/>
              <a:gdLst/>
              <a:ahLst/>
              <a:cxnLst>
                <a:cxn ang="0">
                  <a:pos x="4" y="86"/>
                </a:cxn>
                <a:cxn ang="0">
                  <a:pos x="12" y="62"/>
                </a:cxn>
                <a:cxn ang="0">
                  <a:pos x="26" y="42"/>
                </a:cxn>
                <a:cxn ang="0">
                  <a:pos x="34" y="32"/>
                </a:cxn>
                <a:cxn ang="0">
                  <a:pos x="54" y="16"/>
                </a:cxn>
                <a:cxn ang="0">
                  <a:pos x="64" y="10"/>
                </a:cxn>
                <a:cxn ang="0">
                  <a:pos x="90" y="2"/>
                </a:cxn>
                <a:cxn ang="0">
                  <a:pos x="118" y="0"/>
                </a:cxn>
                <a:cxn ang="0">
                  <a:pos x="140" y="2"/>
                </a:cxn>
                <a:cxn ang="0">
                  <a:pos x="160" y="8"/>
                </a:cxn>
                <a:cxn ang="0">
                  <a:pos x="176" y="18"/>
                </a:cxn>
                <a:cxn ang="0">
                  <a:pos x="188" y="30"/>
                </a:cxn>
                <a:cxn ang="0">
                  <a:pos x="192" y="38"/>
                </a:cxn>
                <a:cxn ang="0">
                  <a:pos x="198" y="56"/>
                </a:cxn>
                <a:cxn ang="0">
                  <a:pos x="198" y="66"/>
                </a:cxn>
                <a:cxn ang="0">
                  <a:pos x="196" y="88"/>
                </a:cxn>
                <a:cxn ang="0">
                  <a:pos x="184" y="120"/>
                </a:cxn>
                <a:cxn ang="0">
                  <a:pos x="178" y="128"/>
                </a:cxn>
                <a:cxn ang="0">
                  <a:pos x="150" y="156"/>
                </a:cxn>
                <a:cxn ang="0">
                  <a:pos x="132" y="166"/>
                </a:cxn>
                <a:cxn ang="0">
                  <a:pos x="116" y="172"/>
                </a:cxn>
                <a:cxn ang="0">
                  <a:pos x="80" y="176"/>
                </a:cxn>
                <a:cxn ang="0">
                  <a:pos x="56" y="174"/>
                </a:cxn>
                <a:cxn ang="0">
                  <a:pos x="36" y="168"/>
                </a:cxn>
                <a:cxn ang="0">
                  <a:pos x="28" y="162"/>
                </a:cxn>
                <a:cxn ang="0">
                  <a:pos x="14" y="152"/>
                </a:cxn>
                <a:cxn ang="0">
                  <a:pos x="10" y="144"/>
                </a:cxn>
                <a:cxn ang="0">
                  <a:pos x="2" y="128"/>
                </a:cxn>
                <a:cxn ang="0">
                  <a:pos x="0" y="110"/>
                </a:cxn>
                <a:cxn ang="0">
                  <a:pos x="4" y="86"/>
                </a:cxn>
                <a:cxn ang="0">
                  <a:pos x="132" y="88"/>
                </a:cxn>
                <a:cxn ang="0">
                  <a:pos x="134" y="66"/>
                </a:cxn>
                <a:cxn ang="0">
                  <a:pos x="132" y="54"/>
                </a:cxn>
                <a:cxn ang="0">
                  <a:pos x="124" y="40"/>
                </a:cxn>
                <a:cxn ang="0">
                  <a:pos x="110" y="36"/>
                </a:cxn>
                <a:cxn ang="0">
                  <a:pos x="102" y="38"/>
                </a:cxn>
                <a:cxn ang="0">
                  <a:pos x="86" y="48"/>
                </a:cxn>
                <a:cxn ang="0">
                  <a:pos x="74" y="66"/>
                </a:cxn>
                <a:cxn ang="0">
                  <a:pos x="66" y="94"/>
                </a:cxn>
                <a:cxn ang="0">
                  <a:pos x="64" y="110"/>
                </a:cxn>
                <a:cxn ang="0">
                  <a:pos x="70" y="132"/>
                </a:cxn>
                <a:cxn ang="0">
                  <a:pos x="88" y="140"/>
                </a:cxn>
                <a:cxn ang="0">
                  <a:pos x="96" y="138"/>
                </a:cxn>
                <a:cxn ang="0">
                  <a:pos x="110" y="132"/>
                </a:cxn>
                <a:cxn ang="0">
                  <a:pos x="120" y="118"/>
                </a:cxn>
                <a:cxn ang="0">
                  <a:pos x="132" y="88"/>
                </a:cxn>
                <a:cxn ang="0">
                  <a:pos x="132" y="88"/>
                </a:cxn>
              </a:cxnLst>
              <a:rect l="0" t="0" r="r" b="b"/>
              <a:pathLst>
                <a:path w="198" h="176">
                  <a:moveTo>
                    <a:pt x="4" y="86"/>
                  </a:moveTo>
                  <a:lnTo>
                    <a:pt x="4" y="86"/>
                  </a:lnTo>
                  <a:lnTo>
                    <a:pt x="8" y="74"/>
                  </a:lnTo>
                  <a:lnTo>
                    <a:pt x="12" y="62"/>
                  </a:lnTo>
                  <a:lnTo>
                    <a:pt x="18" y="52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34" y="32"/>
                  </a:lnTo>
                  <a:lnTo>
                    <a:pt x="42" y="24"/>
                  </a:lnTo>
                  <a:lnTo>
                    <a:pt x="54" y="16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76" y="6"/>
                  </a:lnTo>
                  <a:lnTo>
                    <a:pt x="90" y="2"/>
                  </a:lnTo>
                  <a:lnTo>
                    <a:pt x="104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40" y="2"/>
                  </a:lnTo>
                  <a:lnTo>
                    <a:pt x="160" y="8"/>
                  </a:lnTo>
                  <a:lnTo>
                    <a:pt x="160" y="8"/>
                  </a:lnTo>
                  <a:lnTo>
                    <a:pt x="168" y="12"/>
                  </a:lnTo>
                  <a:lnTo>
                    <a:pt x="176" y="18"/>
                  </a:lnTo>
                  <a:lnTo>
                    <a:pt x="182" y="24"/>
                  </a:lnTo>
                  <a:lnTo>
                    <a:pt x="188" y="30"/>
                  </a:lnTo>
                  <a:lnTo>
                    <a:pt x="188" y="30"/>
                  </a:lnTo>
                  <a:lnTo>
                    <a:pt x="192" y="38"/>
                  </a:lnTo>
                  <a:lnTo>
                    <a:pt x="196" y="46"/>
                  </a:lnTo>
                  <a:lnTo>
                    <a:pt x="198" y="56"/>
                  </a:lnTo>
                  <a:lnTo>
                    <a:pt x="198" y="66"/>
                  </a:lnTo>
                  <a:lnTo>
                    <a:pt x="198" y="66"/>
                  </a:lnTo>
                  <a:lnTo>
                    <a:pt x="196" y="88"/>
                  </a:lnTo>
                  <a:lnTo>
                    <a:pt x="196" y="88"/>
                  </a:lnTo>
                  <a:lnTo>
                    <a:pt x="188" y="110"/>
                  </a:lnTo>
                  <a:lnTo>
                    <a:pt x="184" y="120"/>
                  </a:lnTo>
                  <a:lnTo>
                    <a:pt x="178" y="128"/>
                  </a:lnTo>
                  <a:lnTo>
                    <a:pt x="178" y="128"/>
                  </a:lnTo>
                  <a:lnTo>
                    <a:pt x="166" y="144"/>
                  </a:lnTo>
                  <a:lnTo>
                    <a:pt x="150" y="156"/>
                  </a:lnTo>
                  <a:lnTo>
                    <a:pt x="150" y="156"/>
                  </a:lnTo>
                  <a:lnTo>
                    <a:pt x="132" y="166"/>
                  </a:lnTo>
                  <a:lnTo>
                    <a:pt x="116" y="172"/>
                  </a:lnTo>
                  <a:lnTo>
                    <a:pt x="116" y="172"/>
                  </a:lnTo>
                  <a:lnTo>
                    <a:pt x="98" y="174"/>
                  </a:lnTo>
                  <a:lnTo>
                    <a:pt x="80" y="176"/>
                  </a:lnTo>
                  <a:lnTo>
                    <a:pt x="80" y="176"/>
                  </a:lnTo>
                  <a:lnTo>
                    <a:pt x="56" y="174"/>
                  </a:lnTo>
                  <a:lnTo>
                    <a:pt x="46" y="170"/>
                  </a:lnTo>
                  <a:lnTo>
                    <a:pt x="36" y="168"/>
                  </a:lnTo>
                  <a:lnTo>
                    <a:pt x="36" y="168"/>
                  </a:lnTo>
                  <a:lnTo>
                    <a:pt x="28" y="162"/>
                  </a:lnTo>
                  <a:lnTo>
                    <a:pt x="20" y="158"/>
                  </a:lnTo>
                  <a:lnTo>
                    <a:pt x="14" y="152"/>
                  </a:lnTo>
                  <a:lnTo>
                    <a:pt x="10" y="144"/>
                  </a:lnTo>
                  <a:lnTo>
                    <a:pt x="10" y="144"/>
                  </a:lnTo>
                  <a:lnTo>
                    <a:pt x="6" y="138"/>
                  </a:lnTo>
                  <a:lnTo>
                    <a:pt x="2" y="128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4" y="86"/>
                  </a:lnTo>
                  <a:lnTo>
                    <a:pt x="4" y="86"/>
                  </a:lnTo>
                  <a:lnTo>
                    <a:pt x="4" y="86"/>
                  </a:lnTo>
                  <a:close/>
                  <a:moveTo>
                    <a:pt x="132" y="88"/>
                  </a:moveTo>
                  <a:lnTo>
                    <a:pt x="132" y="88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2" y="54"/>
                  </a:lnTo>
                  <a:lnTo>
                    <a:pt x="128" y="44"/>
                  </a:lnTo>
                  <a:lnTo>
                    <a:pt x="124" y="40"/>
                  </a:lnTo>
                  <a:lnTo>
                    <a:pt x="120" y="38"/>
                  </a:lnTo>
                  <a:lnTo>
                    <a:pt x="110" y="36"/>
                  </a:lnTo>
                  <a:lnTo>
                    <a:pt x="110" y="36"/>
                  </a:lnTo>
                  <a:lnTo>
                    <a:pt x="102" y="38"/>
                  </a:lnTo>
                  <a:lnTo>
                    <a:pt x="92" y="42"/>
                  </a:lnTo>
                  <a:lnTo>
                    <a:pt x="86" y="48"/>
                  </a:lnTo>
                  <a:lnTo>
                    <a:pt x="80" y="56"/>
                  </a:lnTo>
                  <a:lnTo>
                    <a:pt x="74" y="66"/>
                  </a:lnTo>
                  <a:lnTo>
                    <a:pt x="70" y="78"/>
                  </a:lnTo>
                  <a:lnTo>
                    <a:pt x="66" y="94"/>
                  </a:lnTo>
                  <a:lnTo>
                    <a:pt x="64" y="110"/>
                  </a:lnTo>
                  <a:lnTo>
                    <a:pt x="64" y="110"/>
                  </a:lnTo>
                  <a:lnTo>
                    <a:pt x="66" y="124"/>
                  </a:lnTo>
                  <a:lnTo>
                    <a:pt x="70" y="132"/>
                  </a:lnTo>
                  <a:lnTo>
                    <a:pt x="78" y="138"/>
                  </a:lnTo>
                  <a:lnTo>
                    <a:pt x="88" y="140"/>
                  </a:lnTo>
                  <a:lnTo>
                    <a:pt x="88" y="140"/>
                  </a:lnTo>
                  <a:lnTo>
                    <a:pt x="96" y="138"/>
                  </a:lnTo>
                  <a:lnTo>
                    <a:pt x="104" y="136"/>
                  </a:lnTo>
                  <a:lnTo>
                    <a:pt x="110" y="132"/>
                  </a:lnTo>
                  <a:lnTo>
                    <a:pt x="116" y="126"/>
                  </a:lnTo>
                  <a:lnTo>
                    <a:pt x="120" y="118"/>
                  </a:lnTo>
                  <a:lnTo>
                    <a:pt x="126" y="110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88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6714" name="Freeform 42"/>
            <p:cNvSpPr>
              <a:spLocks noChangeAspect="1" noEditPoints="1"/>
            </p:cNvSpPr>
            <p:nvPr/>
          </p:nvSpPr>
          <p:spPr bwMode="auto">
            <a:xfrm>
              <a:off x="2491" y="5848"/>
              <a:ext cx="208" cy="244"/>
            </a:xfrm>
            <a:custGeom>
              <a:avLst/>
              <a:gdLst/>
              <a:ahLst/>
              <a:cxnLst>
                <a:cxn ang="0">
                  <a:pos x="94" y="92"/>
                </a:cxn>
                <a:cxn ang="0">
                  <a:pos x="108" y="82"/>
                </a:cxn>
                <a:cxn ang="0">
                  <a:pos x="136" y="70"/>
                </a:cxn>
                <a:cxn ang="0">
                  <a:pos x="154" y="68"/>
                </a:cxn>
                <a:cxn ang="0">
                  <a:pos x="182" y="74"/>
                </a:cxn>
                <a:cxn ang="0">
                  <a:pos x="192" y="82"/>
                </a:cxn>
                <a:cxn ang="0">
                  <a:pos x="200" y="94"/>
                </a:cxn>
                <a:cxn ang="0">
                  <a:pos x="208" y="128"/>
                </a:cxn>
                <a:cxn ang="0">
                  <a:pos x="208" y="142"/>
                </a:cxn>
                <a:cxn ang="0">
                  <a:pos x="202" y="170"/>
                </a:cxn>
                <a:cxn ang="0">
                  <a:pos x="198" y="182"/>
                </a:cxn>
                <a:cxn ang="0">
                  <a:pos x="182" y="206"/>
                </a:cxn>
                <a:cxn ang="0">
                  <a:pos x="164" y="226"/>
                </a:cxn>
                <a:cxn ang="0">
                  <a:pos x="152" y="234"/>
                </a:cxn>
                <a:cxn ang="0">
                  <a:pos x="126" y="242"/>
                </a:cxn>
                <a:cxn ang="0">
                  <a:pos x="112" y="244"/>
                </a:cxn>
                <a:cxn ang="0">
                  <a:pos x="90" y="238"/>
                </a:cxn>
                <a:cxn ang="0">
                  <a:pos x="84" y="234"/>
                </a:cxn>
                <a:cxn ang="0">
                  <a:pos x="74" y="226"/>
                </a:cxn>
                <a:cxn ang="0">
                  <a:pos x="70" y="214"/>
                </a:cxn>
                <a:cxn ang="0">
                  <a:pos x="68" y="214"/>
                </a:cxn>
                <a:cxn ang="0">
                  <a:pos x="0" y="238"/>
                </a:cxn>
                <a:cxn ang="0">
                  <a:pos x="114" y="0"/>
                </a:cxn>
                <a:cxn ang="0">
                  <a:pos x="82" y="154"/>
                </a:cxn>
                <a:cxn ang="0">
                  <a:pos x="78" y="180"/>
                </a:cxn>
                <a:cxn ang="0">
                  <a:pos x="80" y="192"/>
                </a:cxn>
                <a:cxn ang="0">
                  <a:pos x="90" y="206"/>
                </a:cxn>
                <a:cxn ang="0">
                  <a:pos x="98" y="208"/>
                </a:cxn>
                <a:cxn ang="0">
                  <a:pos x="114" y="204"/>
                </a:cxn>
                <a:cxn ang="0">
                  <a:pos x="124" y="194"/>
                </a:cxn>
                <a:cxn ang="0">
                  <a:pos x="134" y="182"/>
                </a:cxn>
                <a:cxn ang="0">
                  <a:pos x="140" y="166"/>
                </a:cxn>
                <a:cxn ang="0">
                  <a:pos x="144" y="132"/>
                </a:cxn>
                <a:cxn ang="0">
                  <a:pos x="142" y="120"/>
                </a:cxn>
                <a:cxn ang="0">
                  <a:pos x="132" y="106"/>
                </a:cxn>
                <a:cxn ang="0">
                  <a:pos x="122" y="104"/>
                </a:cxn>
                <a:cxn ang="0">
                  <a:pos x="108" y="108"/>
                </a:cxn>
                <a:cxn ang="0">
                  <a:pos x="96" y="116"/>
                </a:cxn>
                <a:cxn ang="0">
                  <a:pos x="88" y="132"/>
                </a:cxn>
                <a:cxn ang="0">
                  <a:pos x="82" y="154"/>
                </a:cxn>
              </a:cxnLst>
              <a:rect l="0" t="0" r="r" b="b"/>
              <a:pathLst>
                <a:path w="208" h="244">
                  <a:moveTo>
                    <a:pt x="114" y="0"/>
                  </a:moveTo>
                  <a:lnTo>
                    <a:pt x="94" y="92"/>
                  </a:lnTo>
                  <a:lnTo>
                    <a:pt x="94" y="92"/>
                  </a:lnTo>
                  <a:lnTo>
                    <a:pt x="108" y="82"/>
                  </a:lnTo>
                  <a:lnTo>
                    <a:pt x="122" y="74"/>
                  </a:lnTo>
                  <a:lnTo>
                    <a:pt x="136" y="70"/>
                  </a:lnTo>
                  <a:lnTo>
                    <a:pt x="154" y="68"/>
                  </a:lnTo>
                  <a:lnTo>
                    <a:pt x="154" y="68"/>
                  </a:lnTo>
                  <a:lnTo>
                    <a:pt x="168" y="70"/>
                  </a:lnTo>
                  <a:lnTo>
                    <a:pt x="182" y="74"/>
                  </a:lnTo>
                  <a:lnTo>
                    <a:pt x="182" y="74"/>
                  </a:lnTo>
                  <a:lnTo>
                    <a:pt x="192" y="82"/>
                  </a:lnTo>
                  <a:lnTo>
                    <a:pt x="200" y="94"/>
                  </a:lnTo>
                  <a:lnTo>
                    <a:pt x="200" y="94"/>
                  </a:lnTo>
                  <a:lnTo>
                    <a:pt x="206" y="108"/>
                  </a:lnTo>
                  <a:lnTo>
                    <a:pt x="208" y="128"/>
                  </a:lnTo>
                  <a:lnTo>
                    <a:pt x="208" y="128"/>
                  </a:lnTo>
                  <a:lnTo>
                    <a:pt x="208" y="142"/>
                  </a:lnTo>
                  <a:lnTo>
                    <a:pt x="206" y="156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8" y="182"/>
                  </a:lnTo>
                  <a:lnTo>
                    <a:pt x="190" y="196"/>
                  </a:lnTo>
                  <a:lnTo>
                    <a:pt x="182" y="206"/>
                  </a:lnTo>
                  <a:lnTo>
                    <a:pt x="174" y="218"/>
                  </a:lnTo>
                  <a:lnTo>
                    <a:pt x="164" y="226"/>
                  </a:lnTo>
                  <a:lnTo>
                    <a:pt x="164" y="226"/>
                  </a:lnTo>
                  <a:lnTo>
                    <a:pt x="152" y="234"/>
                  </a:lnTo>
                  <a:lnTo>
                    <a:pt x="140" y="238"/>
                  </a:lnTo>
                  <a:lnTo>
                    <a:pt x="126" y="242"/>
                  </a:lnTo>
                  <a:lnTo>
                    <a:pt x="112" y="244"/>
                  </a:lnTo>
                  <a:lnTo>
                    <a:pt x="112" y="244"/>
                  </a:lnTo>
                  <a:lnTo>
                    <a:pt x="96" y="242"/>
                  </a:lnTo>
                  <a:lnTo>
                    <a:pt x="90" y="238"/>
                  </a:lnTo>
                  <a:lnTo>
                    <a:pt x="84" y="234"/>
                  </a:lnTo>
                  <a:lnTo>
                    <a:pt x="84" y="234"/>
                  </a:lnTo>
                  <a:lnTo>
                    <a:pt x="78" y="230"/>
                  </a:lnTo>
                  <a:lnTo>
                    <a:pt x="74" y="226"/>
                  </a:lnTo>
                  <a:lnTo>
                    <a:pt x="72" y="220"/>
                  </a:lnTo>
                  <a:lnTo>
                    <a:pt x="70" y="214"/>
                  </a:lnTo>
                  <a:lnTo>
                    <a:pt x="68" y="214"/>
                  </a:lnTo>
                  <a:lnTo>
                    <a:pt x="68" y="214"/>
                  </a:lnTo>
                  <a:lnTo>
                    <a:pt x="62" y="238"/>
                  </a:lnTo>
                  <a:lnTo>
                    <a:pt x="0" y="238"/>
                  </a:lnTo>
                  <a:lnTo>
                    <a:pt x="52" y="0"/>
                  </a:lnTo>
                  <a:lnTo>
                    <a:pt x="114" y="0"/>
                  </a:lnTo>
                  <a:lnTo>
                    <a:pt x="114" y="0"/>
                  </a:lnTo>
                  <a:close/>
                  <a:moveTo>
                    <a:pt x="82" y="154"/>
                  </a:moveTo>
                  <a:lnTo>
                    <a:pt x="82" y="154"/>
                  </a:lnTo>
                  <a:lnTo>
                    <a:pt x="78" y="180"/>
                  </a:lnTo>
                  <a:lnTo>
                    <a:pt x="78" y="180"/>
                  </a:lnTo>
                  <a:lnTo>
                    <a:pt x="80" y="192"/>
                  </a:lnTo>
                  <a:lnTo>
                    <a:pt x="84" y="200"/>
                  </a:lnTo>
                  <a:lnTo>
                    <a:pt x="90" y="206"/>
                  </a:lnTo>
                  <a:lnTo>
                    <a:pt x="98" y="208"/>
                  </a:lnTo>
                  <a:lnTo>
                    <a:pt x="98" y="208"/>
                  </a:lnTo>
                  <a:lnTo>
                    <a:pt x="106" y="206"/>
                  </a:lnTo>
                  <a:lnTo>
                    <a:pt x="114" y="204"/>
                  </a:lnTo>
                  <a:lnTo>
                    <a:pt x="120" y="200"/>
                  </a:lnTo>
                  <a:lnTo>
                    <a:pt x="124" y="194"/>
                  </a:lnTo>
                  <a:lnTo>
                    <a:pt x="124" y="194"/>
                  </a:lnTo>
                  <a:lnTo>
                    <a:pt x="134" y="182"/>
                  </a:lnTo>
                  <a:lnTo>
                    <a:pt x="140" y="166"/>
                  </a:lnTo>
                  <a:lnTo>
                    <a:pt x="140" y="166"/>
                  </a:lnTo>
                  <a:lnTo>
                    <a:pt x="142" y="148"/>
                  </a:lnTo>
                  <a:lnTo>
                    <a:pt x="144" y="132"/>
                  </a:lnTo>
                  <a:lnTo>
                    <a:pt x="144" y="132"/>
                  </a:lnTo>
                  <a:lnTo>
                    <a:pt x="142" y="120"/>
                  </a:lnTo>
                  <a:lnTo>
                    <a:pt x="138" y="112"/>
                  </a:lnTo>
                  <a:lnTo>
                    <a:pt x="132" y="106"/>
                  </a:lnTo>
                  <a:lnTo>
                    <a:pt x="122" y="104"/>
                  </a:lnTo>
                  <a:lnTo>
                    <a:pt x="122" y="104"/>
                  </a:lnTo>
                  <a:lnTo>
                    <a:pt x="114" y="106"/>
                  </a:lnTo>
                  <a:lnTo>
                    <a:pt x="108" y="108"/>
                  </a:lnTo>
                  <a:lnTo>
                    <a:pt x="102" y="112"/>
                  </a:lnTo>
                  <a:lnTo>
                    <a:pt x="96" y="116"/>
                  </a:lnTo>
                  <a:lnTo>
                    <a:pt x="92" y="124"/>
                  </a:lnTo>
                  <a:lnTo>
                    <a:pt x="88" y="132"/>
                  </a:lnTo>
                  <a:lnTo>
                    <a:pt x="82" y="154"/>
                  </a:lnTo>
                  <a:lnTo>
                    <a:pt x="82" y="154"/>
                  </a:lnTo>
                  <a:lnTo>
                    <a:pt x="82" y="154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6715" name="Freeform 43"/>
            <p:cNvSpPr>
              <a:spLocks noChangeAspect="1" noEditPoints="1"/>
            </p:cNvSpPr>
            <p:nvPr/>
          </p:nvSpPr>
          <p:spPr bwMode="auto">
            <a:xfrm>
              <a:off x="2721" y="5916"/>
              <a:ext cx="198" cy="176"/>
            </a:xfrm>
            <a:custGeom>
              <a:avLst/>
              <a:gdLst/>
              <a:ahLst/>
              <a:cxnLst>
                <a:cxn ang="0">
                  <a:pos x="4" y="86"/>
                </a:cxn>
                <a:cxn ang="0">
                  <a:pos x="12" y="62"/>
                </a:cxn>
                <a:cxn ang="0">
                  <a:pos x="26" y="42"/>
                </a:cxn>
                <a:cxn ang="0">
                  <a:pos x="34" y="32"/>
                </a:cxn>
                <a:cxn ang="0">
                  <a:pos x="54" y="16"/>
                </a:cxn>
                <a:cxn ang="0">
                  <a:pos x="66" y="10"/>
                </a:cxn>
                <a:cxn ang="0">
                  <a:pos x="90" y="2"/>
                </a:cxn>
                <a:cxn ang="0">
                  <a:pos x="118" y="0"/>
                </a:cxn>
                <a:cxn ang="0">
                  <a:pos x="140" y="2"/>
                </a:cxn>
                <a:cxn ang="0">
                  <a:pos x="160" y="8"/>
                </a:cxn>
                <a:cxn ang="0">
                  <a:pos x="176" y="18"/>
                </a:cxn>
                <a:cxn ang="0">
                  <a:pos x="188" y="30"/>
                </a:cxn>
                <a:cxn ang="0">
                  <a:pos x="192" y="38"/>
                </a:cxn>
                <a:cxn ang="0">
                  <a:pos x="198" y="56"/>
                </a:cxn>
                <a:cxn ang="0">
                  <a:pos x="198" y="66"/>
                </a:cxn>
                <a:cxn ang="0">
                  <a:pos x="196" y="88"/>
                </a:cxn>
                <a:cxn ang="0">
                  <a:pos x="184" y="120"/>
                </a:cxn>
                <a:cxn ang="0">
                  <a:pos x="178" y="128"/>
                </a:cxn>
                <a:cxn ang="0">
                  <a:pos x="150" y="156"/>
                </a:cxn>
                <a:cxn ang="0">
                  <a:pos x="134" y="166"/>
                </a:cxn>
                <a:cxn ang="0">
                  <a:pos x="116" y="172"/>
                </a:cxn>
                <a:cxn ang="0">
                  <a:pos x="80" y="176"/>
                </a:cxn>
                <a:cxn ang="0">
                  <a:pos x="56" y="174"/>
                </a:cxn>
                <a:cxn ang="0">
                  <a:pos x="36" y="168"/>
                </a:cxn>
                <a:cxn ang="0">
                  <a:pos x="28" y="162"/>
                </a:cxn>
                <a:cxn ang="0">
                  <a:pos x="16" y="152"/>
                </a:cxn>
                <a:cxn ang="0">
                  <a:pos x="10" y="144"/>
                </a:cxn>
                <a:cxn ang="0">
                  <a:pos x="4" y="128"/>
                </a:cxn>
                <a:cxn ang="0">
                  <a:pos x="0" y="110"/>
                </a:cxn>
                <a:cxn ang="0">
                  <a:pos x="4" y="86"/>
                </a:cxn>
                <a:cxn ang="0">
                  <a:pos x="132" y="88"/>
                </a:cxn>
                <a:cxn ang="0">
                  <a:pos x="134" y="66"/>
                </a:cxn>
                <a:cxn ang="0">
                  <a:pos x="134" y="54"/>
                </a:cxn>
                <a:cxn ang="0">
                  <a:pos x="126" y="40"/>
                </a:cxn>
                <a:cxn ang="0">
                  <a:pos x="110" y="36"/>
                </a:cxn>
                <a:cxn ang="0">
                  <a:pos x="102" y="38"/>
                </a:cxn>
                <a:cxn ang="0">
                  <a:pos x="86" y="48"/>
                </a:cxn>
                <a:cxn ang="0">
                  <a:pos x="74" y="66"/>
                </a:cxn>
                <a:cxn ang="0">
                  <a:pos x="66" y="94"/>
                </a:cxn>
                <a:cxn ang="0">
                  <a:pos x="64" y="110"/>
                </a:cxn>
                <a:cxn ang="0">
                  <a:pos x="72" y="132"/>
                </a:cxn>
                <a:cxn ang="0">
                  <a:pos x="88" y="140"/>
                </a:cxn>
                <a:cxn ang="0">
                  <a:pos x="96" y="138"/>
                </a:cxn>
                <a:cxn ang="0">
                  <a:pos x="110" y="132"/>
                </a:cxn>
                <a:cxn ang="0">
                  <a:pos x="122" y="118"/>
                </a:cxn>
                <a:cxn ang="0">
                  <a:pos x="132" y="88"/>
                </a:cxn>
                <a:cxn ang="0">
                  <a:pos x="132" y="88"/>
                </a:cxn>
              </a:cxnLst>
              <a:rect l="0" t="0" r="r" b="b"/>
              <a:pathLst>
                <a:path w="198" h="176">
                  <a:moveTo>
                    <a:pt x="4" y="86"/>
                  </a:moveTo>
                  <a:lnTo>
                    <a:pt x="4" y="86"/>
                  </a:lnTo>
                  <a:lnTo>
                    <a:pt x="8" y="74"/>
                  </a:lnTo>
                  <a:lnTo>
                    <a:pt x="12" y="62"/>
                  </a:lnTo>
                  <a:lnTo>
                    <a:pt x="18" y="52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34" y="32"/>
                  </a:lnTo>
                  <a:lnTo>
                    <a:pt x="44" y="24"/>
                  </a:lnTo>
                  <a:lnTo>
                    <a:pt x="54" y="16"/>
                  </a:lnTo>
                  <a:lnTo>
                    <a:pt x="66" y="10"/>
                  </a:lnTo>
                  <a:lnTo>
                    <a:pt x="66" y="10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4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40" y="2"/>
                  </a:lnTo>
                  <a:lnTo>
                    <a:pt x="160" y="8"/>
                  </a:lnTo>
                  <a:lnTo>
                    <a:pt x="160" y="8"/>
                  </a:lnTo>
                  <a:lnTo>
                    <a:pt x="168" y="12"/>
                  </a:lnTo>
                  <a:lnTo>
                    <a:pt x="176" y="18"/>
                  </a:lnTo>
                  <a:lnTo>
                    <a:pt x="182" y="24"/>
                  </a:lnTo>
                  <a:lnTo>
                    <a:pt x="188" y="30"/>
                  </a:lnTo>
                  <a:lnTo>
                    <a:pt x="188" y="30"/>
                  </a:lnTo>
                  <a:lnTo>
                    <a:pt x="192" y="38"/>
                  </a:lnTo>
                  <a:lnTo>
                    <a:pt x="196" y="46"/>
                  </a:lnTo>
                  <a:lnTo>
                    <a:pt x="198" y="56"/>
                  </a:lnTo>
                  <a:lnTo>
                    <a:pt x="198" y="66"/>
                  </a:lnTo>
                  <a:lnTo>
                    <a:pt x="198" y="66"/>
                  </a:lnTo>
                  <a:lnTo>
                    <a:pt x="196" y="88"/>
                  </a:lnTo>
                  <a:lnTo>
                    <a:pt x="196" y="88"/>
                  </a:lnTo>
                  <a:lnTo>
                    <a:pt x="190" y="110"/>
                  </a:lnTo>
                  <a:lnTo>
                    <a:pt x="184" y="120"/>
                  </a:lnTo>
                  <a:lnTo>
                    <a:pt x="178" y="128"/>
                  </a:lnTo>
                  <a:lnTo>
                    <a:pt x="178" y="128"/>
                  </a:lnTo>
                  <a:lnTo>
                    <a:pt x="166" y="144"/>
                  </a:lnTo>
                  <a:lnTo>
                    <a:pt x="150" y="156"/>
                  </a:lnTo>
                  <a:lnTo>
                    <a:pt x="150" y="156"/>
                  </a:lnTo>
                  <a:lnTo>
                    <a:pt x="134" y="166"/>
                  </a:lnTo>
                  <a:lnTo>
                    <a:pt x="116" y="172"/>
                  </a:lnTo>
                  <a:lnTo>
                    <a:pt x="116" y="172"/>
                  </a:lnTo>
                  <a:lnTo>
                    <a:pt x="98" y="174"/>
                  </a:lnTo>
                  <a:lnTo>
                    <a:pt x="80" y="176"/>
                  </a:lnTo>
                  <a:lnTo>
                    <a:pt x="80" y="176"/>
                  </a:lnTo>
                  <a:lnTo>
                    <a:pt x="56" y="174"/>
                  </a:lnTo>
                  <a:lnTo>
                    <a:pt x="46" y="170"/>
                  </a:lnTo>
                  <a:lnTo>
                    <a:pt x="36" y="168"/>
                  </a:lnTo>
                  <a:lnTo>
                    <a:pt x="36" y="168"/>
                  </a:lnTo>
                  <a:lnTo>
                    <a:pt x="28" y="162"/>
                  </a:lnTo>
                  <a:lnTo>
                    <a:pt x="22" y="158"/>
                  </a:lnTo>
                  <a:lnTo>
                    <a:pt x="16" y="152"/>
                  </a:lnTo>
                  <a:lnTo>
                    <a:pt x="10" y="144"/>
                  </a:lnTo>
                  <a:lnTo>
                    <a:pt x="10" y="144"/>
                  </a:lnTo>
                  <a:lnTo>
                    <a:pt x="6" y="138"/>
                  </a:lnTo>
                  <a:lnTo>
                    <a:pt x="4" y="128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4" y="86"/>
                  </a:lnTo>
                  <a:lnTo>
                    <a:pt x="4" y="86"/>
                  </a:lnTo>
                  <a:lnTo>
                    <a:pt x="4" y="86"/>
                  </a:lnTo>
                  <a:close/>
                  <a:moveTo>
                    <a:pt x="132" y="88"/>
                  </a:moveTo>
                  <a:lnTo>
                    <a:pt x="132" y="88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4" y="54"/>
                  </a:lnTo>
                  <a:lnTo>
                    <a:pt x="128" y="44"/>
                  </a:lnTo>
                  <a:lnTo>
                    <a:pt x="126" y="40"/>
                  </a:lnTo>
                  <a:lnTo>
                    <a:pt x="122" y="38"/>
                  </a:lnTo>
                  <a:lnTo>
                    <a:pt x="110" y="36"/>
                  </a:lnTo>
                  <a:lnTo>
                    <a:pt x="110" y="36"/>
                  </a:lnTo>
                  <a:lnTo>
                    <a:pt x="102" y="38"/>
                  </a:lnTo>
                  <a:lnTo>
                    <a:pt x="94" y="42"/>
                  </a:lnTo>
                  <a:lnTo>
                    <a:pt x="86" y="48"/>
                  </a:lnTo>
                  <a:lnTo>
                    <a:pt x="80" y="56"/>
                  </a:lnTo>
                  <a:lnTo>
                    <a:pt x="74" y="66"/>
                  </a:lnTo>
                  <a:lnTo>
                    <a:pt x="70" y="78"/>
                  </a:lnTo>
                  <a:lnTo>
                    <a:pt x="66" y="94"/>
                  </a:lnTo>
                  <a:lnTo>
                    <a:pt x="64" y="110"/>
                  </a:lnTo>
                  <a:lnTo>
                    <a:pt x="64" y="110"/>
                  </a:lnTo>
                  <a:lnTo>
                    <a:pt x="66" y="124"/>
                  </a:lnTo>
                  <a:lnTo>
                    <a:pt x="72" y="132"/>
                  </a:lnTo>
                  <a:lnTo>
                    <a:pt x="78" y="138"/>
                  </a:lnTo>
                  <a:lnTo>
                    <a:pt x="88" y="140"/>
                  </a:lnTo>
                  <a:lnTo>
                    <a:pt x="88" y="140"/>
                  </a:lnTo>
                  <a:lnTo>
                    <a:pt x="96" y="138"/>
                  </a:lnTo>
                  <a:lnTo>
                    <a:pt x="104" y="136"/>
                  </a:lnTo>
                  <a:lnTo>
                    <a:pt x="110" y="132"/>
                  </a:lnTo>
                  <a:lnTo>
                    <a:pt x="116" y="126"/>
                  </a:lnTo>
                  <a:lnTo>
                    <a:pt x="122" y="118"/>
                  </a:lnTo>
                  <a:lnTo>
                    <a:pt x="126" y="110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88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6716" name="Freeform 44"/>
            <p:cNvSpPr>
              <a:spLocks noChangeAspect="1"/>
            </p:cNvSpPr>
            <p:nvPr/>
          </p:nvSpPr>
          <p:spPr bwMode="auto">
            <a:xfrm>
              <a:off x="2945" y="5872"/>
              <a:ext cx="138" cy="220"/>
            </a:xfrm>
            <a:custGeom>
              <a:avLst/>
              <a:gdLst/>
              <a:ahLst/>
              <a:cxnLst>
                <a:cxn ang="0">
                  <a:pos x="44" y="24"/>
                </a:cxn>
                <a:cxn ang="0">
                  <a:pos x="112" y="0"/>
                </a:cxn>
                <a:cxn ang="0">
                  <a:pos x="102" y="50"/>
                </a:cxn>
                <a:cxn ang="0">
                  <a:pos x="138" y="50"/>
                </a:cxn>
                <a:cxn ang="0">
                  <a:pos x="130" y="88"/>
                </a:cxn>
                <a:cxn ang="0">
                  <a:pos x="94" y="88"/>
                </a:cxn>
                <a:cxn ang="0">
                  <a:pos x="80" y="154"/>
                </a:cxn>
                <a:cxn ang="0">
                  <a:pos x="80" y="154"/>
                </a:cxn>
                <a:cxn ang="0">
                  <a:pos x="78" y="170"/>
                </a:cxn>
                <a:cxn ang="0">
                  <a:pos x="78" y="170"/>
                </a:cxn>
                <a:cxn ang="0">
                  <a:pos x="78" y="176"/>
                </a:cxn>
                <a:cxn ang="0">
                  <a:pos x="80" y="178"/>
                </a:cxn>
                <a:cxn ang="0">
                  <a:pos x="80" y="178"/>
                </a:cxn>
                <a:cxn ang="0">
                  <a:pos x="84" y="180"/>
                </a:cxn>
                <a:cxn ang="0">
                  <a:pos x="92" y="180"/>
                </a:cxn>
                <a:cxn ang="0">
                  <a:pos x="92" y="180"/>
                </a:cxn>
                <a:cxn ang="0">
                  <a:pos x="100" y="180"/>
                </a:cxn>
                <a:cxn ang="0">
                  <a:pos x="100" y="180"/>
                </a:cxn>
                <a:cxn ang="0">
                  <a:pos x="112" y="180"/>
                </a:cxn>
                <a:cxn ang="0">
                  <a:pos x="102" y="216"/>
                </a:cxn>
                <a:cxn ang="0">
                  <a:pos x="102" y="216"/>
                </a:cxn>
                <a:cxn ang="0">
                  <a:pos x="68" y="220"/>
                </a:cxn>
                <a:cxn ang="0">
                  <a:pos x="68" y="220"/>
                </a:cxn>
                <a:cxn ang="0">
                  <a:pos x="46" y="218"/>
                </a:cxn>
                <a:cxn ang="0">
                  <a:pos x="28" y="214"/>
                </a:cxn>
                <a:cxn ang="0">
                  <a:pos x="28" y="214"/>
                </a:cxn>
                <a:cxn ang="0">
                  <a:pos x="20" y="210"/>
                </a:cxn>
                <a:cxn ang="0">
                  <a:pos x="16" y="204"/>
                </a:cxn>
                <a:cxn ang="0">
                  <a:pos x="12" y="198"/>
                </a:cxn>
                <a:cxn ang="0">
                  <a:pos x="12" y="188"/>
                </a:cxn>
                <a:cxn ang="0">
                  <a:pos x="12" y="188"/>
                </a:cxn>
                <a:cxn ang="0">
                  <a:pos x="16" y="164"/>
                </a:cxn>
                <a:cxn ang="0">
                  <a:pos x="30" y="88"/>
                </a:cxn>
                <a:cxn ang="0">
                  <a:pos x="0" y="88"/>
                </a:cxn>
                <a:cxn ang="0">
                  <a:pos x="8" y="50"/>
                </a:cxn>
                <a:cxn ang="0">
                  <a:pos x="40" y="50"/>
                </a:cxn>
                <a:cxn ang="0">
                  <a:pos x="44" y="24"/>
                </a:cxn>
                <a:cxn ang="0">
                  <a:pos x="44" y="24"/>
                </a:cxn>
              </a:cxnLst>
              <a:rect l="0" t="0" r="r" b="b"/>
              <a:pathLst>
                <a:path w="138" h="220">
                  <a:moveTo>
                    <a:pt x="44" y="24"/>
                  </a:moveTo>
                  <a:lnTo>
                    <a:pt x="112" y="0"/>
                  </a:lnTo>
                  <a:lnTo>
                    <a:pt x="102" y="50"/>
                  </a:lnTo>
                  <a:lnTo>
                    <a:pt x="138" y="50"/>
                  </a:lnTo>
                  <a:lnTo>
                    <a:pt x="130" y="88"/>
                  </a:lnTo>
                  <a:lnTo>
                    <a:pt x="94" y="88"/>
                  </a:lnTo>
                  <a:lnTo>
                    <a:pt x="80" y="154"/>
                  </a:lnTo>
                  <a:lnTo>
                    <a:pt x="80" y="154"/>
                  </a:lnTo>
                  <a:lnTo>
                    <a:pt x="78" y="170"/>
                  </a:lnTo>
                  <a:lnTo>
                    <a:pt x="78" y="170"/>
                  </a:lnTo>
                  <a:lnTo>
                    <a:pt x="78" y="176"/>
                  </a:lnTo>
                  <a:lnTo>
                    <a:pt x="80" y="178"/>
                  </a:lnTo>
                  <a:lnTo>
                    <a:pt x="80" y="178"/>
                  </a:lnTo>
                  <a:lnTo>
                    <a:pt x="84" y="180"/>
                  </a:lnTo>
                  <a:lnTo>
                    <a:pt x="92" y="180"/>
                  </a:lnTo>
                  <a:lnTo>
                    <a:pt x="92" y="180"/>
                  </a:lnTo>
                  <a:lnTo>
                    <a:pt x="100" y="180"/>
                  </a:lnTo>
                  <a:lnTo>
                    <a:pt x="100" y="180"/>
                  </a:lnTo>
                  <a:lnTo>
                    <a:pt x="112" y="180"/>
                  </a:lnTo>
                  <a:lnTo>
                    <a:pt x="102" y="216"/>
                  </a:lnTo>
                  <a:lnTo>
                    <a:pt x="102" y="216"/>
                  </a:lnTo>
                  <a:lnTo>
                    <a:pt x="68" y="220"/>
                  </a:lnTo>
                  <a:lnTo>
                    <a:pt x="68" y="220"/>
                  </a:lnTo>
                  <a:lnTo>
                    <a:pt x="46" y="218"/>
                  </a:lnTo>
                  <a:lnTo>
                    <a:pt x="28" y="214"/>
                  </a:lnTo>
                  <a:lnTo>
                    <a:pt x="28" y="214"/>
                  </a:lnTo>
                  <a:lnTo>
                    <a:pt x="20" y="210"/>
                  </a:lnTo>
                  <a:lnTo>
                    <a:pt x="16" y="204"/>
                  </a:lnTo>
                  <a:lnTo>
                    <a:pt x="12" y="198"/>
                  </a:lnTo>
                  <a:lnTo>
                    <a:pt x="12" y="188"/>
                  </a:lnTo>
                  <a:lnTo>
                    <a:pt x="12" y="188"/>
                  </a:lnTo>
                  <a:lnTo>
                    <a:pt x="16" y="164"/>
                  </a:lnTo>
                  <a:lnTo>
                    <a:pt x="30" y="88"/>
                  </a:lnTo>
                  <a:lnTo>
                    <a:pt x="0" y="88"/>
                  </a:lnTo>
                  <a:lnTo>
                    <a:pt x="8" y="50"/>
                  </a:lnTo>
                  <a:lnTo>
                    <a:pt x="40" y="50"/>
                  </a:lnTo>
                  <a:lnTo>
                    <a:pt x="44" y="24"/>
                  </a:lnTo>
                  <a:lnTo>
                    <a:pt x="44" y="24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6717" name="Freeform 45"/>
            <p:cNvSpPr>
              <a:spLocks noChangeAspect="1"/>
            </p:cNvSpPr>
            <p:nvPr/>
          </p:nvSpPr>
          <p:spPr bwMode="auto">
            <a:xfrm>
              <a:off x="3097" y="5916"/>
              <a:ext cx="154" cy="170"/>
            </a:xfrm>
            <a:custGeom>
              <a:avLst/>
              <a:gdLst/>
              <a:ahLst/>
              <a:cxnLst>
                <a:cxn ang="0">
                  <a:pos x="34" y="6"/>
                </a:cxn>
                <a:cxn ang="0">
                  <a:pos x="96" y="6"/>
                </a:cxn>
                <a:cxn ang="0">
                  <a:pos x="92" y="36"/>
                </a:cxn>
                <a:cxn ang="0">
                  <a:pos x="92" y="36"/>
                </a:cxn>
                <a:cxn ang="0">
                  <a:pos x="92" y="36"/>
                </a:cxn>
                <a:cxn ang="0">
                  <a:pos x="96" y="28"/>
                </a:cxn>
                <a:cxn ang="0">
                  <a:pos x="102" y="20"/>
                </a:cxn>
                <a:cxn ang="0">
                  <a:pos x="108" y="14"/>
                </a:cxn>
                <a:cxn ang="0">
                  <a:pos x="116" y="10"/>
                </a:cxn>
                <a:cxn ang="0">
                  <a:pos x="116" y="10"/>
                </a:cxn>
                <a:cxn ang="0">
                  <a:pos x="124" y="6"/>
                </a:cxn>
                <a:cxn ang="0">
                  <a:pos x="132" y="2"/>
                </a:cxn>
                <a:cxn ang="0">
                  <a:pos x="144" y="0"/>
                </a:cxn>
                <a:cxn ang="0">
                  <a:pos x="154" y="0"/>
                </a:cxn>
                <a:cxn ang="0">
                  <a:pos x="144" y="54"/>
                </a:cxn>
                <a:cxn ang="0">
                  <a:pos x="132" y="54"/>
                </a:cxn>
                <a:cxn ang="0">
                  <a:pos x="132" y="54"/>
                </a:cxn>
                <a:cxn ang="0">
                  <a:pos x="122" y="54"/>
                </a:cxn>
                <a:cxn ang="0">
                  <a:pos x="112" y="56"/>
                </a:cxn>
                <a:cxn ang="0">
                  <a:pos x="104" y="60"/>
                </a:cxn>
                <a:cxn ang="0">
                  <a:pos x="96" y="64"/>
                </a:cxn>
                <a:cxn ang="0">
                  <a:pos x="96" y="64"/>
                </a:cxn>
                <a:cxn ang="0">
                  <a:pos x="90" y="70"/>
                </a:cxn>
                <a:cxn ang="0">
                  <a:pos x="86" y="78"/>
                </a:cxn>
                <a:cxn ang="0">
                  <a:pos x="80" y="88"/>
                </a:cxn>
                <a:cxn ang="0">
                  <a:pos x="78" y="100"/>
                </a:cxn>
                <a:cxn ang="0">
                  <a:pos x="64" y="170"/>
                </a:cxn>
                <a:cxn ang="0">
                  <a:pos x="0" y="170"/>
                </a:cxn>
                <a:cxn ang="0">
                  <a:pos x="28" y="44"/>
                </a:cxn>
                <a:cxn ang="0">
                  <a:pos x="28" y="4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4" y="6"/>
                </a:cxn>
              </a:cxnLst>
              <a:rect l="0" t="0" r="r" b="b"/>
              <a:pathLst>
                <a:path w="154" h="170">
                  <a:moveTo>
                    <a:pt x="34" y="6"/>
                  </a:moveTo>
                  <a:lnTo>
                    <a:pt x="96" y="6"/>
                  </a:lnTo>
                  <a:lnTo>
                    <a:pt x="92" y="36"/>
                  </a:lnTo>
                  <a:lnTo>
                    <a:pt x="92" y="36"/>
                  </a:lnTo>
                  <a:lnTo>
                    <a:pt x="92" y="36"/>
                  </a:lnTo>
                  <a:lnTo>
                    <a:pt x="96" y="28"/>
                  </a:lnTo>
                  <a:lnTo>
                    <a:pt x="102" y="20"/>
                  </a:lnTo>
                  <a:lnTo>
                    <a:pt x="108" y="14"/>
                  </a:lnTo>
                  <a:lnTo>
                    <a:pt x="116" y="10"/>
                  </a:lnTo>
                  <a:lnTo>
                    <a:pt x="116" y="10"/>
                  </a:lnTo>
                  <a:lnTo>
                    <a:pt x="124" y="6"/>
                  </a:lnTo>
                  <a:lnTo>
                    <a:pt x="132" y="2"/>
                  </a:lnTo>
                  <a:lnTo>
                    <a:pt x="144" y="0"/>
                  </a:lnTo>
                  <a:lnTo>
                    <a:pt x="154" y="0"/>
                  </a:lnTo>
                  <a:lnTo>
                    <a:pt x="144" y="54"/>
                  </a:lnTo>
                  <a:lnTo>
                    <a:pt x="132" y="54"/>
                  </a:lnTo>
                  <a:lnTo>
                    <a:pt x="132" y="54"/>
                  </a:lnTo>
                  <a:lnTo>
                    <a:pt x="122" y="54"/>
                  </a:lnTo>
                  <a:lnTo>
                    <a:pt x="112" y="56"/>
                  </a:lnTo>
                  <a:lnTo>
                    <a:pt x="104" y="60"/>
                  </a:lnTo>
                  <a:lnTo>
                    <a:pt x="96" y="64"/>
                  </a:lnTo>
                  <a:lnTo>
                    <a:pt x="96" y="64"/>
                  </a:lnTo>
                  <a:lnTo>
                    <a:pt x="90" y="70"/>
                  </a:lnTo>
                  <a:lnTo>
                    <a:pt x="86" y="78"/>
                  </a:lnTo>
                  <a:lnTo>
                    <a:pt x="80" y="88"/>
                  </a:lnTo>
                  <a:lnTo>
                    <a:pt x="78" y="100"/>
                  </a:lnTo>
                  <a:lnTo>
                    <a:pt x="64" y="170"/>
                  </a:lnTo>
                  <a:lnTo>
                    <a:pt x="0" y="170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6718" name="Freeform 46"/>
            <p:cNvSpPr>
              <a:spLocks noChangeAspect="1" noEditPoints="1"/>
            </p:cNvSpPr>
            <p:nvPr/>
          </p:nvSpPr>
          <p:spPr bwMode="auto">
            <a:xfrm>
              <a:off x="3251" y="5916"/>
              <a:ext cx="196" cy="176"/>
            </a:xfrm>
            <a:custGeom>
              <a:avLst/>
              <a:gdLst/>
              <a:ahLst/>
              <a:cxnLst>
                <a:cxn ang="0">
                  <a:pos x="2" y="86"/>
                </a:cxn>
                <a:cxn ang="0">
                  <a:pos x="10" y="62"/>
                </a:cxn>
                <a:cxn ang="0">
                  <a:pos x="24" y="42"/>
                </a:cxn>
                <a:cxn ang="0">
                  <a:pos x="32" y="32"/>
                </a:cxn>
                <a:cxn ang="0">
                  <a:pos x="52" y="16"/>
                </a:cxn>
                <a:cxn ang="0">
                  <a:pos x="64" y="10"/>
                </a:cxn>
                <a:cxn ang="0">
                  <a:pos x="90" y="2"/>
                </a:cxn>
                <a:cxn ang="0">
                  <a:pos x="116" y="0"/>
                </a:cxn>
                <a:cxn ang="0">
                  <a:pos x="140" y="2"/>
                </a:cxn>
                <a:cxn ang="0">
                  <a:pos x="160" y="8"/>
                </a:cxn>
                <a:cxn ang="0">
                  <a:pos x="176" y="18"/>
                </a:cxn>
                <a:cxn ang="0">
                  <a:pos x="188" y="30"/>
                </a:cxn>
                <a:cxn ang="0">
                  <a:pos x="192" y="38"/>
                </a:cxn>
                <a:cxn ang="0">
                  <a:pos x="196" y="56"/>
                </a:cxn>
                <a:cxn ang="0">
                  <a:pos x="196" y="66"/>
                </a:cxn>
                <a:cxn ang="0">
                  <a:pos x="194" y="88"/>
                </a:cxn>
                <a:cxn ang="0">
                  <a:pos x="184" y="120"/>
                </a:cxn>
                <a:cxn ang="0">
                  <a:pos x="178" y="128"/>
                </a:cxn>
                <a:cxn ang="0">
                  <a:pos x="148" y="156"/>
                </a:cxn>
                <a:cxn ang="0">
                  <a:pos x="132" y="166"/>
                </a:cxn>
                <a:cxn ang="0">
                  <a:pos x="114" y="172"/>
                </a:cxn>
                <a:cxn ang="0">
                  <a:pos x="78" y="176"/>
                </a:cxn>
                <a:cxn ang="0">
                  <a:pos x="56" y="174"/>
                </a:cxn>
                <a:cxn ang="0">
                  <a:pos x="36" y="168"/>
                </a:cxn>
                <a:cxn ang="0">
                  <a:pos x="28" y="162"/>
                </a:cxn>
                <a:cxn ang="0">
                  <a:pos x="14" y="152"/>
                </a:cxn>
                <a:cxn ang="0">
                  <a:pos x="8" y="144"/>
                </a:cxn>
                <a:cxn ang="0">
                  <a:pos x="2" y="128"/>
                </a:cxn>
                <a:cxn ang="0">
                  <a:pos x="0" y="110"/>
                </a:cxn>
                <a:cxn ang="0">
                  <a:pos x="2" y="86"/>
                </a:cxn>
                <a:cxn ang="0">
                  <a:pos x="132" y="88"/>
                </a:cxn>
                <a:cxn ang="0">
                  <a:pos x="134" y="66"/>
                </a:cxn>
                <a:cxn ang="0">
                  <a:pos x="132" y="54"/>
                </a:cxn>
                <a:cxn ang="0">
                  <a:pos x="124" y="40"/>
                </a:cxn>
                <a:cxn ang="0">
                  <a:pos x="110" y="36"/>
                </a:cxn>
                <a:cxn ang="0">
                  <a:pos x="100" y="38"/>
                </a:cxn>
                <a:cxn ang="0">
                  <a:pos x="84" y="48"/>
                </a:cxn>
                <a:cxn ang="0">
                  <a:pos x="74" y="66"/>
                </a:cxn>
                <a:cxn ang="0">
                  <a:pos x="66" y="94"/>
                </a:cxn>
                <a:cxn ang="0">
                  <a:pos x="64" y="110"/>
                </a:cxn>
                <a:cxn ang="0">
                  <a:pos x="70" y="132"/>
                </a:cxn>
                <a:cxn ang="0">
                  <a:pos x="88" y="140"/>
                </a:cxn>
                <a:cxn ang="0">
                  <a:pos x="96" y="138"/>
                </a:cxn>
                <a:cxn ang="0">
                  <a:pos x="110" y="132"/>
                </a:cxn>
                <a:cxn ang="0">
                  <a:pos x="120" y="118"/>
                </a:cxn>
                <a:cxn ang="0">
                  <a:pos x="132" y="88"/>
                </a:cxn>
                <a:cxn ang="0">
                  <a:pos x="132" y="88"/>
                </a:cxn>
              </a:cxnLst>
              <a:rect l="0" t="0" r="r" b="b"/>
              <a:pathLst>
                <a:path w="196" h="176">
                  <a:moveTo>
                    <a:pt x="2" y="86"/>
                  </a:moveTo>
                  <a:lnTo>
                    <a:pt x="2" y="86"/>
                  </a:lnTo>
                  <a:lnTo>
                    <a:pt x="6" y="74"/>
                  </a:lnTo>
                  <a:lnTo>
                    <a:pt x="10" y="62"/>
                  </a:lnTo>
                  <a:lnTo>
                    <a:pt x="16" y="5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32" y="32"/>
                  </a:lnTo>
                  <a:lnTo>
                    <a:pt x="42" y="24"/>
                  </a:lnTo>
                  <a:lnTo>
                    <a:pt x="52" y="16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76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140" y="2"/>
                  </a:lnTo>
                  <a:lnTo>
                    <a:pt x="160" y="8"/>
                  </a:lnTo>
                  <a:lnTo>
                    <a:pt x="160" y="8"/>
                  </a:lnTo>
                  <a:lnTo>
                    <a:pt x="168" y="12"/>
                  </a:lnTo>
                  <a:lnTo>
                    <a:pt x="176" y="18"/>
                  </a:lnTo>
                  <a:lnTo>
                    <a:pt x="182" y="24"/>
                  </a:lnTo>
                  <a:lnTo>
                    <a:pt x="188" y="30"/>
                  </a:lnTo>
                  <a:lnTo>
                    <a:pt x="188" y="30"/>
                  </a:lnTo>
                  <a:lnTo>
                    <a:pt x="192" y="38"/>
                  </a:lnTo>
                  <a:lnTo>
                    <a:pt x="194" y="46"/>
                  </a:lnTo>
                  <a:lnTo>
                    <a:pt x="196" y="56"/>
                  </a:lnTo>
                  <a:lnTo>
                    <a:pt x="196" y="66"/>
                  </a:lnTo>
                  <a:lnTo>
                    <a:pt x="196" y="66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88" y="110"/>
                  </a:lnTo>
                  <a:lnTo>
                    <a:pt x="184" y="120"/>
                  </a:lnTo>
                  <a:lnTo>
                    <a:pt x="178" y="128"/>
                  </a:lnTo>
                  <a:lnTo>
                    <a:pt x="178" y="128"/>
                  </a:lnTo>
                  <a:lnTo>
                    <a:pt x="164" y="144"/>
                  </a:lnTo>
                  <a:lnTo>
                    <a:pt x="148" y="156"/>
                  </a:lnTo>
                  <a:lnTo>
                    <a:pt x="148" y="156"/>
                  </a:lnTo>
                  <a:lnTo>
                    <a:pt x="132" y="166"/>
                  </a:lnTo>
                  <a:lnTo>
                    <a:pt x="114" y="172"/>
                  </a:lnTo>
                  <a:lnTo>
                    <a:pt x="114" y="172"/>
                  </a:lnTo>
                  <a:lnTo>
                    <a:pt x="96" y="174"/>
                  </a:lnTo>
                  <a:lnTo>
                    <a:pt x="78" y="176"/>
                  </a:lnTo>
                  <a:lnTo>
                    <a:pt x="78" y="176"/>
                  </a:lnTo>
                  <a:lnTo>
                    <a:pt x="56" y="174"/>
                  </a:lnTo>
                  <a:lnTo>
                    <a:pt x="44" y="170"/>
                  </a:lnTo>
                  <a:lnTo>
                    <a:pt x="36" y="168"/>
                  </a:lnTo>
                  <a:lnTo>
                    <a:pt x="36" y="168"/>
                  </a:lnTo>
                  <a:lnTo>
                    <a:pt x="28" y="162"/>
                  </a:lnTo>
                  <a:lnTo>
                    <a:pt x="20" y="158"/>
                  </a:lnTo>
                  <a:lnTo>
                    <a:pt x="14" y="152"/>
                  </a:lnTo>
                  <a:lnTo>
                    <a:pt x="8" y="144"/>
                  </a:lnTo>
                  <a:lnTo>
                    <a:pt x="8" y="144"/>
                  </a:lnTo>
                  <a:lnTo>
                    <a:pt x="4" y="138"/>
                  </a:lnTo>
                  <a:lnTo>
                    <a:pt x="2" y="128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86"/>
                  </a:lnTo>
                  <a:lnTo>
                    <a:pt x="2" y="86"/>
                  </a:lnTo>
                  <a:lnTo>
                    <a:pt x="2" y="86"/>
                  </a:lnTo>
                  <a:close/>
                  <a:moveTo>
                    <a:pt x="132" y="88"/>
                  </a:moveTo>
                  <a:lnTo>
                    <a:pt x="132" y="88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2" y="54"/>
                  </a:lnTo>
                  <a:lnTo>
                    <a:pt x="128" y="44"/>
                  </a:lnTo>
                  <a:lnTo>
                    <a:pt x="124" y="40"/>
                  </a:lnTo>
                  <a:lnTo>
                    <a:pt x="120" y="38"/>
                  </a:lnTo>
                  <a:lnTo>
                    <a:pt x="110" y="36"/>
                  </a:lnTo>
                  <a:lnTo>
                    <a:pt x="110" y="36"/>
                  </a:lnTo>
                  <a:lnTo>
                    <a:pt x="100" y="38"/>
                  </a:lnTo>
                  <a:lnTo>
                    <a:pt x="92" y="42"/>
                  </a:lnTo>
                  <a:lnTo>
                    <a:pt x="84" y="48"/>
                  </a:lnTo>
                  <a:lnTo>
                    <a:pt x="78" y="56"/>
                  </a:lnTo>
                  <a:lnTo>
                    <a:pt x="74" y="66"/>
                  </a:lnTo>
                  <a:lnTo>
                    <a:pt x="70" y="78"/>
                  </a:lnTo>
                  <a:lnTo>
                    <a:pt x="66" y="94"/>
                  </a:lnTo>
                  <a:lnTo>
                    <a:pt x="64" y="110"/>
                  </a:lnTo>
                  <a:lnTo>
                    <a:pt x="64" y="110"/>
                  </a:lnTo>
                  <a:lnTo>
                    <a:pt x="66" y="124"/>
                  </a:lnTo>
                  <a:lnTo>
                    <a:pt x="70" y="132"/>
                  </a:lnTo>
                  <a:lnTo>
                    <a:pt x="78" y="138"/>
                  </a:lnTo>
                  <a:lnTo>
                    <a:pt x="88" y="140"/>
                  </a:lnTo>
                  <a:lnTo>
                    <a:pt x="88" y="140"/>
                  </a:lnTo>
                  <a:lnTo>
                    <a:pt x="96" y="138"/>
                  </a:lnTo>
                  <a:lnTo>
                    <a:pt x="102" y="136"/>
                  </a:lnTo>
                  <a:lnTo>
                    <a:pt x="110" y="132"/>
                  </a:lnTo>
                  <a:lnTo>
                    <a:pt x="114" y="126"/>
                  </a:lnTo>
                  <a:lnTo>
                    <a:pt x="120" y="118"/>
                  </a:lnTo>
                  <a:lnTo>
                    <a:pt x="124" y="110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88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6719" name="Freeform 47"/>
            <p:cNvSpPr>
              <a:spLocks noChangeAspect="1"/>
            </p:cNvSpPr>
            <p:nvPr/>
          </p:nvSpPr>
          <p:spPr bwMode="auto">
            <a:xfrm>
              <a:off x="3463" y="5916"/>
              <a:ext cx="202" cy="170"/>
            </a:xfrm>
            <a:custGeom>
              <a:avLst/>
              <a:gdLst/>
              <a:ahLst/>
              <a:cxnLst>
                <a:cxn ang="0">
                  <a:pos x="34" y="6"/>
                </a:cxn>
                <a:cxn ang="0">
                  <a:pos x="98" y="6"/>
                </a:cxn>
                <a:cxn ang="0">
                  <a:pos x="98" y="6"/>
                </a:cxn>
                <a:cxn ang="0">
                  <a:pos x="96" y="16"/>
                </a:cxn>
                <a:cxn ang="0">
                  <a:pos x="96" y="16"/>
                </a:cxn>
                <a:cxn ang="0">
                  <a:pos x="96" y="24"/>
                </a:cxn>
                <a:cxn ang="0">
                  <a:pos x="96" y="24"/>
                </a:cxn>
                <a:cxn ang="0">
                  <a:pos x="108" y="14"/>
                </a:cxn>
                <a:cxn ang="0">
                  <a:pos x="120" y="6"/>
                </a:cxn>
                <a:cxn ang="0">
                  <a:pos x="120" y="6"/>
                </a:cxn>
                <a:cxn ang="0">
                  <a:pos x="136" y="2"/>
                </a:cxn>
                <a:cxn ang="0">
                  <a:pos x="152" y="0"/>
                </a:cxn>
                <a:cxn ang="0">
                  <a:pos x="152" y="0"/>
                </a:cxn>
                <a:cxn ang="0">
                  <a:pos x="162" y="0"/>
                </a:cxn>
                <a:cxn ang="0">
                  <a:pos x="170" y="2"/>
                </a:cxn>
                <a:cxn ang="0">
                  <a:pos x="178" y="6"/>
                </a:cxn>
                <a:cxn ang="0">
                  <a:pos x="186" y="12"/>
                </a:cxn>
                <a:cxn ang="0">
                  <a:pos x="186" y="12"/>
                </a:cxn>
                <a:cxn ang="0">
                  <a:pos x="194" y="18"/>
                </a:cxn>
                <a:cxn ang="0">
                  <a:pos x="198" y="26"/>
                </a:cxn>
                <a:cxn ang="0">
                  <a:pos x="200" y="34"/>
                </a:cxn>
                <a:cxn ang="0">
                  <a:pos x="202" y="46"/>
                </a:cxn>
                <a:cxn ang="0">
                  <a:pos x="202" y="46"/>
                </a:cxn>
                <a:cxn ang="0">
                  <a:pos x="200" y="60"/>
                </a:cxn>
                <a:cxn ang="0">
                  <a:pos x="178" y="170"/>
                </a:cxn>
                <a:cxn ang="0">
                  <a:pos x="114" y="170"/>
                </a:cxn>
                <a:cxn ang="0">
                  <a:pos x="134" y="76"/>
                </a:cxn>
                <a:cxn ang="0">
                  <a:pos x="134" y="76"/>
                </a:cxn>
                <a:cxn ang="0">
                  <a:pos x="136" y="60"/>
                </a:cxn>
                <a:cxn ang="0">
                  <a:pos x="136" y="60"/>
                </a:cxn>
                <a:cxn ang="0">
                  <a:pos x="136" y="52"/>
                </a:cxn>
                <a:cxn ang="0">
                  <a:pos x="132" y="44"/>
                </a:cxn>
                <a:cxn ang="0">
                  <a:pos x="126" y="40"/>
                </a:cxn>
                <a:cxn ang="0">
                  <a:pos x="116" y="40"/>
                </a:cxn>
                <a:cxn ang="0">
                  <a:pos x="116" y="40"/>
                </a:cxn>
                <a:cxn ang="0">
                  <a:pos x="106" y="42"/>
                </a:cxn>
                <a:cxn ang="0">
                  <a:pos x="98" y="48"/>
                </a:cxn>
                <a:cxn ang="0">
                  <a:pos x="98" y="48"/>
                </a:cxn>
                <a:cxn ang="0">
                  <a:pos x="90" y="56"/>
                </a:cxn>
                <a:cxn ang="0">
                  <a:pos x="86" y="70"/>
                </a:cxn>
                <a:cxn ang="0">
                  <a:pos x="64" y="170"/>
                </a:cxn>
                <a:cxn ang="0">
                  <a:pos x="0" y="170"/>
                </a:cxn>
                <a:cxn ang="0">
                  <a:pos x="28" y="46"/>
                </a:cxn>
                <a:cxn ang="0">
                  <a:pos x="28" y="46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4" y="6"/>
                </a:cxn>
              </a:cxnLst>
              <a:rect l="0" t="0" r="r" b="b"/>
              <a:pathLst>
                <a:path w="202" h="170">
                  <a:moveTo>
                    <a:pt x="34" y="6"/>
                  </a:moveTo>
                  <a:lnTo>
                    <a:pt x="98" y="6"/>
                  </a:lnTo>
                  <a:lnTo>
                    <a:pt x="98" y="6"/>
                  </a:lnTo>
                  <a:lnTo>
                    <a:pt x="96" y="16"/>
                  </a:lnTo>
                  <a:lnTo>
                    <a:pt x="96" y="16"/>
                  </a:lnTo>
                  <a:lnTo>
                    <a:pt x="96" y="24"/>
                  </a:lnTo>
                  <a:lnTo>
                    <a:pt x="96" y="24"/>
                  </a:lnTo>
                  <a:lnTo>
                    <a:pt x="108" y="14"/>
                  </a:lnTo>
                  <a:lnTo>
                    <a:pt x="120" y="6"/>
                  </a:lnTo>
                  <a:lnTo>
                    <a:pt x="120" y="6"/>
                  </a:lnTo>
                  <a:lnTo>
                    <a:pt x="136" y="2"/>
                  </a:lnTo>
                  <a:lnTo>
                    <a:pt x="152" y="0"/>
                  </a:lnTo>
                  <a:lnTo>
                    <a:pt x="152" y="0"/>
                  </a:lnTo>
                  <a:lnTo>
                    <a:pt x="162" y="0"/>
                  </a:lnTo>
                  <a:lnTo>
                    <a:pt x="170" y="2"/>
                  </a:lnTo>
                  <a:lnTo>
                    <a:pt x="178" y="6"/>
                  </a:lnTo>
                  <a:lnTo>
                    <a:pt x="186" y="12"/>
                  </a:lnTo>
                  <a:lnTo>
                    <a:pt x="186" y="12"/>
                  </a:lnTo>
                  <a:lnTo>
                    <a:pt x="194" y="18"/>
                  </a:lnTo>
                  <a:lnTo>
                    <a:pt x="198" y="26"/>
                  </a:lnTo>
                  <a:lnTo>
                    <a:pt x="200" y="34"/>
                  </a:lnTo>
                  <a:lnTo>
                    <a:pt x="202" y="46"/>
                  </a:lnTo>
                  <a:lnTo>
                    <a:pt x="202" y="46"/>
                  </a:lnTo>
                  <a:lnTo>
                    <a:pt x="200" y="60"/>
                  </a:lnTo>
                  <a:lnTo>
                    <a:pt x="178" y="170"/>
                  </a:lnTo>
                  <a:lnTo>
                    <a:pt x="114" y="170"/>
                  </a:lnTo>
                  <a:lnTo>
                    <a:pt x="134" y="76"/>
                  </a:lnTo>
                  <a:lnTo>
                    <a:pt x="134" y="76"/>
                  </a:lnTo>
                  <a:lnTo>
                    <a:pt x="136" y="60"/>
                  </a:lnTo>
                  <a:lnTo>
                    <a:pt x="136" y="60"/>
                  </a:lnTo>
                  <a:lnTo>
                    <a:pt x="136" y="52"/>
                  </a:lnTo>
                  <a:lnTo>
                    <a:pt x="132" y="44"/>
                  </a:lnTo>
                  <a:lnTo>
                    <a:pt x="126" y="40"/>
                  </a:lnTo>
                  <a:lnTo>
                    <a:pt x="116" y="40"/>
                  </a:lnTo>
                  <a:lnTo>
                    <a:pt x="116" y="40"/>
                  </a:lnTo>
                  <a:lnTo>
                    <a:pt x="106" y="42"/>
                  </a:lnTo>
                  <a:lnTo>
                    <a:pt x="98" y="48"/>
                  </a:lnTo>
                  <a:lnTo>
                    <a:pt x="98" y="48"/>
                  </a:lnTo>
                  <a:lnTo>
                    <a:pt x="90" y="56"/>
                  </a:lnTo>
                  <a:lnTo>
                    <a:pt x="86" y="70"/>
                  </a:lnTo>
                  <a:lnTo>
                    <a:pt x="64" y="170"/>
                  </a:lnTo>
                  <a:lnTo>
                    <a:pt x="0" y="170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6720" name="Freeform 48"/>
            <p:cNvSpPr>
              <a:spLocks noChangeAspect="1" noEditPoints="1"/>
            </p:cNvSpPr>
            <p:nvPr/>
          </p:nvSpPr>
          <p:spPr bwMode="auto">
            <a:xfrm>
              <a:off x="3667" y="5854"/>
              <a:ext cx="58" cy="60"/>
            </a:xfrm>
            <a:custGeom>
              <a:avLst/>
              <a:gdLst/>
              <a:ahLst/>
              <a:cxnLst>
                <a:cxn ang="0">
                  <a:pos x="50" y="8"/>
                </a:cxn>
                <a:cxn ang="0">
                  <a:pos x="58" y="30"/>
                </a:cxn>
                <a:cxn ang="0">
                  <a:pos x="56" y="42"/>
                </a:cxn>
                <a:cxn ang="0">
                  <a:pos x="50" y="52"/>
                </a:cxn>
                <a:cxn ang="0">
                  <a:pos x="28" y="60"/>
                </a:cxn>
                <a:cxn ang="0">
                  <a:pos x="18" y="58"/>
                </a:cxn>
                <a:cxn ang="0">
                  <a:pos x="8" y="52"/>
                </a:cxn>
                <a:cxn ang="0">
                  <a:pos x="0" y="30"/>
                </a:cxn>
                <a:cxn ang="0">
                  <a:pos x="2" y="18"/>
                </a:cxn>
                <a:cxn ang="0">
                  <a:pos x="8" y="8"/>
                </a:cxn>
                <a:cxn ang="0">
                  <a:pos x="28" y="0"/>
                </a:cxn>
                <a:cxn ang="0">
                  <a:pos x="40" y="2"/>
                </a:cxn>
                <a:cxn ang="0">
                  <a:pos x="50" y="8"/>
                </a:cxn>
                <a:cxn ang="0">
                  <a:pos x="48" y="12"/>
                </a:cxn>
                <a:cxn ang="0">
                  <a:pos x="38" y="6"/>
                </a:cxn>
                <a:cxn ang="0">
                  <a:pos x="28" y="4"/>
                </a:cxn>
                <a:cxn ang="0">
                  <a:pos x="10" y="12"/>
                </a:cxn>
                <a:cxn ang="0">
                  <a:pos x="6" y="20"/>
                </a:cxn>
                <a:cxn ang="0">
                  <a:pos x="4" y="30"/>
                </a:cxn>
                <a:cxn ang="0">
                  <a:pos x="10" y="48"/>
                </a:cxn>
                <a:cxn ang="0">
                  <a:pos x="18" y="54"/>
                </a:cxn>
                <a:cxn ang="0">
                  <a:pos x="28" y="56"/>
                </a:cxn>
                <a:cxn ang="0">
                  <a:pos x="48" y="48"/>
                </a:cxn>
                <a:cxn ang="0">
                  <a:pos x="52" y="40"/>
                </a:cxn>
                <a:cxn ang="0">
                  <a:pos x="54" y="30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18" y="14"/>
                </a:cxn>
                <a:cxn ang="0">
                  <a:pos x="30" y="14"/>
                </a:cxn>
                <a:cxn ang="0">
                  <a:pos x="36" y="16"/>
                </a:cxn>
                <a:cxn ang="0">
                  <a:pos x="38" y="20"/>
                </a:cxn>
                <a:cxn ang="0">
                  <a:pos x="40" y="24"/>
                </a:cxn>
                <a:cxn ang="0">
                  <a:pos x="36" y="30"/>
                </a:cxn>
                <a:cxn ang="0">
                  <a:pos x="34" y="32"/>
                </a:cxn>
                <a:cxn ang="0">
                  <a:pos x="34" y="46"/>
                </a:cxn>
                <a:cxn ang="0">
                  <a:pos x="24" y="32"/>
                </a:cxn>
                <a:cxn ang="0">
                  <a:pos x="18" y="46"/>
                </a:cxn>
                <a:cxn ang="0">
                  <a:pos x="34" y="24"/>
                </a:cxn>
                <a:cxn ang="0">
                  <a:pos x="34" y="20"/>
                </a:cxn>
                <a:cxn ang="0">
                  <a:pos x="30" y="18"/>
                </a:cxn>
                <a:cxn ang="0">
                  <a:pos x="24" y="24"/>
                </a:cxn>
                <a:cxn ang="0">
                  <a:pos x="30" y="28"/>
                </a:cxn>
                <a:cxn ang="0">
                  <a:pos x="34" y="26"/>
                </a:cxn>
                <a:cxn ang="0">
                  <a:pos x="34" y="24"/>
                </a:cxn>
                <a:cxn ang="0">
                  <a:pos x="34" y="24"/>
                </a:cxn>
              </a:cxnLst>
              <a:rect l="0" t="0" r="r" b="b"/>
              <a:pathLst>
                <a:path w="58" h="60">
                  <a:moveTo>
                    <a:pt x="50" y="8"/>
                  </a:moveTo>
                  <a:lnTo>
                    <a:pt x="50" y="8"/>
                  </a:lnTo>
                  <a:lnTo>
                    <a:pt x="56" y="18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6" y="42"/>
                  </a:lnTo>
                  <a:lnTo>
                    <a:pt x="50" y="52"/>
                  </a:lnTo>
                  <a:lnTo>
                    <a:pt x="50" y="52"/>
                  </a:lnTo>
                  <a:lnTo>
                    <a:pt x="40" y="58"/>
                  </a:lnTo>
                  <a:lnTo>
                    <a:pt x="28" y="60"/>
                  </a:lnTo>
                  <a:lnTo>
                    <a:pt x="28" y="60"/>
                  </a:lnTo>
                  <a:lnTo>
                    <a:pt x="18" y="58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8" y="8"/>
                  </a:lnTo>
                  <a:lnTo>
                    <a:pt x="8" y="8"/>
                  </a:lnTo>
                  <a:lnTo>
                    <a:pt x="18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40" y="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50" y="8"/>
                  </a:lnTo>
                  <a:close/>
                  <a:moveTo>
                    <a:pt x="48" y="12"/>
                  </a:moveTo>
                  <a:lnTo>
                    <a:pt x="48" y="12"/>
                  </a:lnTo>
                  <a:lnTo>
                    <a:pt x="38" y="6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18" y="6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6" y="20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6" y="40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8" y="54"/>
                  </a:lnTo>
                  <a:lnTo>
                    <a:pt x="28" y="56"/>
                  </a:lnTo>
                  <a:lnTo>
                    <a:pt x="28" y="56"/>
                  </a:lnTo>
                  <a:lnTo>
                    <a:pt x="38" y="54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52" y="40"/>
                  </a:lnTo>
                  <a:lnTo>
                    <a:pt x="54" y="30"/>
                  </a:lnTo>
                  <a:lnTo>
                    <a:pt x="54" y="30"/>
                  </a:lnTo>
                  <a:lnTo>
                    <a:pt x="52" y="20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48" y="12"/>
                  </a:lnTo>
                  <a:close/>
                  <a:moveTo>
                    <a:pt x="18" y="46"/>
                  </a:moveTo>
                  <a:lnTo>
                    <a:pt x="18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4" y="14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20"/>
                  </a:lnTo>
                  <a:lnTo>
                    <a:pt x="40" y="24"/>
                  </a:lnTo>
                  <a:lnTo>
                    <a:pt x="40" y="24"/>
                  </a:lnTo>
                  <a:lnTo>
                    <a:pt x="38" y="26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4" y="32"/>
                  </a:lnTo>
                  <a:lnTo>
                    <a:pt x="40" y="46"/>
                  </a:lnTo>
                  <a:lnTo>
                    <a:pt x="34" y="46"/>
                  </a:lnTo>
                  <a:lnTo>
                    <a:pt x="28" y="32"/>
                  </a:lnTo>
                  <a:lnTo>
                    <a:pt x="24" y="32"/>
                  </a:lnTo>
                  <a:lnTo>
                    <a:pt x="24" y="46"/>
                  </a:lnTo>
                  <a:lnTo>
                    <a:pt x="18" y="46"/>
                  </a:lnTo>
                  <a:lnTo>
                    <a:pt x="18" y="46"/>
                  </a:lnTo>
                  <a:close/>
                  <a:moveTo>
                    <a:pt x="34" y="24"/>
                  </a:moveTo>
                  <a:lnTo>
                    <a:pt x="34" y="2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24" y="24"/>
                  </a:lnTo>
                  <a:lnTo>
                    <a:pt x="24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56721" name="Rectangle 4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08013" y="138113"/>
            <a:ext cx="3136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7564" rIns="0" bIns="47564" numCol="1" anchor="ctr" anchorCtr="0" compatLnSpc="1">
            <a:prstTxWarp prst="textNoShape">
              <a:avLst/>
            </a:prstTxWarp>
          </a:bodyPr>
          <a:lstStyle>
            <a:lvl1pPr defTabSz="950913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900">
                <a:solidFill>
                  <a:srgbClr val="969696"/>
                </a:solidFill>
                <a:latin typeface="Arial" charset="0"/>
              </a:defRPr>
            </a:lvl1pPr>
          </a:lstStyle>
          <a:p>
            <a:r>
              <a:rPr lang="de-DE"/>
              <a:t>Robotron – Titel der Präsentation</a:t>
            </a:r>
          </a:p>
        </p:txBody>
      </p:sp>
      <p:pic>
        <p:nvPicPr>
          <p:cNvPr id="19" name="Grafik 18" descr="logo_opp_grau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692" y="9760776"/>
            <a:ext cx="1120500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19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1675" y="768350"/>
            <a:ext cx="5688013" cy="4351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9" name="Rectangle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8338" y="5457825"/>
            <a:ext cx="5757862" cy="389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1" tIns="47645" rIns="95291" bIns="476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73700" y="139700"/>
            <a:ext cx="1030288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7645" rIns="0" bIns="47645" numCol="1" anchor="ctr" anchorCtr="0" compatLnSpc="1">
            <a:prstTxWarp prst="textNoShape">
              <a:avLst/>
            </a:prstTxWarp>
          </a:bodyPr>
          <a:lstStyle>
            <a:lvl1pPr algn="r" defTabSz="952500">
              <a:lnSpc>
                <a:spcPct val="100000"/>
              </a:lnSpc>
              <a:spcAft>
                <a:spcPct val="0"/>
              </a:spcAft>
              <a:defRPr sz="900">
                <a:solidFill>
                  <a:srgbClr val="969696"/>
                </a:solidFill>
                <a:latin typeface="Arial" charset="0"/>
              </a:defRPr>
            </a:lvl1pPr>
          </a:lstStyle>
          <a:p>
            <a:r>
              <a:rPr lang="de-DE"/>
              <a:t>Seite </a:t>
            </a:r>
            <a:fld id="{B81ACADF-8700-443B-92F0-9BC5323F58AA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595313" y="9623425"/>
            <a:ext cx="5908675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595313" y="10023475"/>
            <a:ext cx="5908675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61" name="Line 41"/>
          <p:cNvSpPr>
            <a:spLocks noChangeShapeType="1"/>
          </p:cNvSpPr>
          <p:nvPr/>
        </p:nvSpPr>
        <p:spPr bwMode="auto">
          <a:xfrm>
            <a:off x="595313" y="138113"/>
            <a:ext cx="5908675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62" name="Line 42"/>
          <p:cNvSpPr>
            <a:spLocks noChangeShapeType="1"/>
          </p:cNvSpPr>
          <p:nvPr/>
        </p:nvSpPr>
        <p:spPr bwMode="auto">
          <a:xfrm>
            <a:off x="595313" y="419100"/>
            <a:ext cx="5908675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grpSp>
        <p:nvGrpSpPr>
          <p:cNvPr id="30763" name="Group 43"/>
          <p:cNvGrpSpPr>
            <a:grpSpLocks noChangeAspect="1"/>
          </p:cNvGrpSpPr>
          <p:nvPr/>
        </p:nvGrpSpPr>
        <p:grpSpPr bwMode="auto">
          <a:xfrm>
            <a:off x="4889500" y="9704388"/>
            <a:ext cx="1601788" cy="241300"/>
            <a:chOff x="2129" y="5848"/>
            <a:chExt cx="1596" cy="244"/>
          </a:xfrm>
        </p:grpSpPr>
        <p:sp>
          <p:nvSpPr>
            <p:cNvPr id="30764" name="Freeform 44"/>
            <p:cNvSpPr>
              <a:spLocks noChangeAspect="1"/>
            </p:cNvSpPr>
            <p:nvPr/>
          </p:nvSpPr>
          <p:spPr bwMode="auto">
            <a:xfrm>
              <a:off x="2129" y="5916"/>
              <a:ext cx="154" cy="170"/>
            </a:xfrm>
            <a:custGeom>
              <a:avLst/>
              <a:gdLst/>
              <a:ahLst/>
              <a:cxnLst>
                <a:cxn ang="0">
                  <a:pos x="32" y="6"/>
                </a:cxn>
                <a:cxn ang="0">
                  <a:pos x="96" y="6"/>
                </a:cxn>
                <a:cxn ang="0">
                  <a:pos x="90" y="36"/>
                </a:cxn>
                <a:cxn ang="0">
                  <a:pos x="90" y="36"/>
                </a:cxn>
                <a:cxn ang="0">
                  <a:pos x="90" y="36"/>
                </a:cxn>
                <a:cxn ang="0">
                  <a:pos x="96" y="28"/>
                </a:cxn>
                <a:cxn ang="0">
                  <a:pos x="102" y="20"/>
                </a:cxn>
                <a:cxn ang="0">
                  <a:pos x="108" y="14"/>
                </a:cxn>
                <a:cxn ang="0">
                  <a:pos x="114" y="10"/>
                </a:cxn>
                <a:cxn ang="0">
                  <a:pos x="114" y="10"/>
                </a:cxn>
                <a:cxn ang="0">
                  <a:pos x="122" y="6"/>
                </a:cxn>
                <a:cxn ang="0">
                  <a:pos x="132" y="2"/>
                </a:cxn>
                <a:cxn ang="0">
                  <a:pos x="142" y="0"/>
                </a:cxn>
                <a:cxn ang="0">
                  <a:pos x="154" y="0"/>
                </a:cxn>
                <a:cxn ang="0">
                  <a:pos x="142" y="54"/>
                </a:cxn>
                <a:cxn ang="0">
                  <a:pos x="132" y="54"/>
                </a:cxn>
                <a:cxn ang="0">
                  <a:pos x="132" y="54"/>
                </a:cxn>
                <a:cxn ang="0">
                  <a:pos x="120" y="54"/>
                </a:cxn>
                <a:cxn ang="0">
                  <a:pos x="112" y="56"/>
                </a:cxn>
                <a:cxn ang="0">
                  <a:pos x="102" y="60"/>
                </a:cxn>
                <a:cxn ang="0">
                  <a:pos x="96" y="64"/>
                </a:cxn>
                <a:cxn ang="0">
                  <a:pos x="96" y="64"/>
                </a:cxn>
                <a:cxn ang="0">
                  <a:pos x="90" y="70"/>
                </a:cxn>
                <a:cxn ang="0">
                  <a:pos x="84" y="78"/>
                </a:cxn>
                <a:cxn ang="0">
                  <a:pos x="80" y="88"/>
                </a:cxn>
                <a:cxn ang="0">
                  <a:pos x="76" y="100"/>
                </a:cxn>
                <a:cxn ang="0">
                  <a:pos x="62" y="170"/>
                </a:cxn>
                <a:cxn ang="0">
                  <a:pos x="0" y="170"/>
                </a:cxn>
                <a:cxn ang="0">
                  <a:pos x="26" y="44"/>
                </a:cxn>
                <a:cxn ang="0">
                  <a:pos x="26" y="44"/>
                </a:cxn>
                <a:cxn ang="0">
                  <a:pos x="32" y="6"/>
                </a:cxn>
                <a:cxn ang="0">
                  <a:pos x="32" y="6"/>
                </a:cxn>
                <a:cxn ang="0">
                  <a:pos x="32" y="6"/>
                </a:cxn>
              </a:cxnLst>
              <a:rect l="0" t="0" r="r" b="b"/>
              <a:pathLst>
                <a:path w="154" h="170">
                  <a:moveTo>
                    <a:pt x="32" y="6"/>
                  </a:moveTo>
                  <a:lnTo>
                    <a:pt x="96" y="6"/>
                  </a:lnTo>
                  <a:lnTo>
                    <a:pt x="90" y="36"/>
                  </a:lnTo>
                  <a:lnTo>
                    <a:pt x="90" y="36"/>
                  </a:lnTo>
                  <a:lnTo>
                    <a:pt x="90" y="36"/>
                  </a:lnTo>
                  <a:lnTo>
                    <a:pt x="96" y="28"/>
                  </a:lnTo>
                  <a:lnTo>
                    <a:pt x="102" y="20"/>
                  </a:lnTo>
                  <a:lnTo>
                    <a:pt x="108" y="14"/>
                  </a:lnTo>
                  <a:lnTo>
                    <a:pt x="114" y="10"/>
                  </a:lnTo>
                  <a:lnTo>
                    <a:pt x="114" y="10"/>
                  </a:lnTo>
                  <a:lnTo>
                    <a:pt x="122" y="6"/>
                  </a:lnTo>
                  <a:lnTo>
                    <a:pt x="132" y="2"/>
                  </a:lnTo>
                  <a:lnTo>
                    <a:pt x="142" y="0"/>
                  </a:lnTo>
                  <a:lnTo>
                    <a:pt x="154" y="0"/>
                  </a:lnTo>
                  <a:lnTo>
                    <a:pt x="142" y="54"/>
                  </a:lnTo>
                  <a:lnTo>
                    <a:pt x="132" y="54"/>
                  </a:lnTo>
                  <a:lnTo>
                    <a:pt x="132" y="54"/>
                  </a:lnTo>
                  <a:lnTo>
                    <a:pt x="120" y="54"/>
                  </a:lnTo>
                  <a:lnTo>
                    <a:pt x="112" y="56"/>
                  </a:lnTo>
                  <a:lnTo>
                    <a:pt x="102" y="60"/>
                  </a:lnTo>
                  <a:lnTo>
                    <a:pt x="96" y="64"/>
                  </a:lnTo>
                  <a:lnTo>
                    <a:pt x="96" y="64"/>
                  </a:lnTo>
                  <a:lnTo>
                    <a:pt x="90" y="70"/>
                  </a:lnTo>
                  <a:lnTo>
                    <a:pt x="84" y="78"/>
                  </a:lnTo>
                  <a:lnTo>
                    <a:pt x="80" y="88"/>
                  </a:lnTo>
                  <a:lnTo>
                    <a:pt x="76" y="100"/>
                  </a:lnTo>
                  <a:lnTo>
                    <a:pt x="62" y="170"/>
                  </a:lnTo>
                  <a:lnTo>
                    <a:pt x="0" y="170"/>
                  </a:lnTo>
                  <a:lnTo>
                    <a:pt x="26" y="44"/>
                  </a:lnTo>
                  <a:lnTo>
                    <a:pt x="26" y="44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65" name="Freeform 45"/>
            <p:cNvSpPr>
              <a:spLocks noChangeAspect="1" noEditPoints="1"/>
            </p:cNvSpPr>
            <p:nvPr/>
          </p:nvSpPr>
          <p:spPr bwMode="auto">
            <a:xfrm>
              <a:off x="2281" y="5916"/>
              <a:ext cx="198" cy="176"/>
            </a:xfrm>
            <a:custGeom>
              <a:avLst/>
              <a:gdLst/>
              <a:ahLst/>
              <a:cxnLst>
                <a:cxn ang="0">
                  <a:pos x="4" y="86"/>
                </a:cxn>
                <a:cxn ang="0">
                  <a:pos x="12" y="62"/>
                </a:cxn>
                <a:cxn ang="0">
                  <a:pos x="26" y="42"/>
                </a:cxn>
                <a:cxn ang="0">
                  <a:pos x="34" y="32"/>
                </a:cxn>
                <a:cxn ang="0">
                  <a:pos x="54" y="16"/>
                </a:cxn>
                <a:cxn ang="0">
                  <a:pos x="64" y="10"/>
                </a:cxn>
                <a:cxn ang="0">
                  <a:pos x="90" y="2"/>
                </a:cxn>
                <a:cxn ang="0">
                  <a:pos x="118" y="0"/>
                </a:cxn>
                <a:cxn ang="0">
                  <a:pos x="140" y="2"/>
                </a:cxn>
                <a:cxn ang="0">
                  <a:pos x="160" y="8"/>
                </a:cxn>
                <a:cxn ang="0">
                  <a:pos x="176" y="18"/>
                </a:cxn>
                <a:cxn ang="0">
                  <a:pos x="188" y="30"/>
                </a:cxn>
                <a:cxn ang="0">
                  <a:pos x="192" y="38"/>
                </a:cxn>
                <a:cxn ang="0">
                  <a:pos x="198" y="56"/>
                </a:cxn>
                <a:cxn ang="0">
                  <a:pos x="198" y="66"/>
                </a:cxn>
                <a:cxn ang="0">
                  <a:pos x="196" y="88"/>
                </a:cxn>
                <a:cxn ang="0">
                  <a:pos x="184" y="120"/>
                </a:cxn>
                <a:cxn ang="0">
                  <a:pos x="178" y="128"/>
                </a:cxn>
                <a:cxn ang="0">
                  <a:pos x="150" y="156"/>
                </a:cxn>
                <a:cxn ang="0">
                  <a:pos x="132" y="166"/>
                </a:cxn>
                <a:cxn ang="0">
                  <a:pos x="116" y="172"/>
                </a:cxn>
                <a:cxn ang="0">
                  <a:pos x="80" y="176"/>
                </a:cxn>
                <a:cxn ang="0">
                  <a:pos x="56" y="174"/>
                </a:cxn>
                <a:cxn ang="0">
                  <a:pos x="36" y="168"/>
                </a:cxn>
                <a:cxn ang="0">
                  <a:pos x="28" y="162"/>
                </a:cxn>
                <a:cxn ang="0">
                  <a:pos x="14" y="152"/>
                </a:cxn>
                <a:cxn ang="0">
                  <a:pos x="10" y="144"/>
                </a:cxn>
                <a:cxn ang="0">
                  <a:pos x="2" y="128"/>
                </a:cxn>
                <a:cxn ang="0">
                  <a:pos x="0" y="110"/>
                </a:cxn>
                <a:cxn ang="0">
                  <a:pos x="4" y="86"/>
                </a:cxn>
                <a:cxn ang="0">
                  <a:pos x="132" y="88"/>
                </a:cxn>
                <a:cxn ang="0">
                  <a:pos x="134" y="66"/>
                </a:cxn>
                <a:cxn ang="0">
                  <a:pos x="132" y="54"/>
                </a:cxn>
                <a:cxn ang="0">
                  <a:pos x="124" y="40"/>
                </a:cxn>
                <a:cxn ang="0">
                  <a:pos x="110" y="36"/>
                </a:cxn>
                <a:cxn ang="0">
                  <a:pos x="102" y="38"/>
                </a:cxn>
                <a:cxn ang="0">
                  <a:pos x="86" y="48"/>
                </a:cxn>
                <a:cxn ang="0">
                  <a:pos x="74" y="66"/>
                </a:cxn>
                <a:cxn ang="0">
                  <a:pos x="66" y="94"/>
                </a:cxn>
                <a:cxn ang="0">
                  <a:pos x="64" y="110"/>
                </a:cxn>
                <a:cxn ang="0">
                  <a:pos x="70" y="132"/>
                </a:cxn>
                <a:cxn ang="0">
                  <a:pos x="88" y="140"/>
                </a:cxn>
                <a:cxn ang="0">
                  <a:pos x="96" y="138"/>
                </a:cxn>
                <a:cxn ang="0">
                  <a:pos x="110" y="132"/>
                </a:cxn>
                <a:cxn ang="0">
                  <a:pos x="120" y="118"/>
                </a:cxn>
                <a:cxn ang="0">
                  <a:pos x="132" y="88"/>
                </a:cxn>
                <a:cxn ang="0">
                  <a:pos x="132" y="88"/>
                </a:cxn>
              </a:cxnLst>
              <a:rect l="0" t="0" r="r" b="b"/>
              <a:pathLst>
                <a:path w="198" h="176">
                  <a:moveTo>
                    <a:pt x="4" y="86"/>
                  </a:moveTo>
                  <a:lnTo>
                    <a:pt x="4" y="86"/>
                  </a:lnTo>
                  <a:lnTo>
                    <a:pt x="8" y="74"/>
                  </a:lnTo>
                  <a:lnTo>
                    <a:pt x="12" y="62"/>
                  </a:lnTo>
                  <a:lnTo>
                    <a:pt x="18" y="52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34" y="32"/>
                  </a:lnTo>
                  <a:lnTo>
                    <a:pt x="42" y="24"/>
                  </a:lnTo>
                  <a:lnTo>
                    <a:pt x="54" y="16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76" y="6"/>
                  </a:lnTo>
                  <a:lnTo>
                    <a:pt x="90" y="2"/>
                  </a:lnTo>
                  <a:lnTo>
                    <a:pt x="104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40" y="2"/>
                  </a:lnTo>
                  <a:lnTo>
                    <a:pt x="160" y="8"/>
                  </a:lnTo>
                  <a:lnTo>
                    <a:pt x="160" y="8"/>
                  </a:lnTo>
                  <a:lnTo>
                    <a:pt x="168" y="12"/>
                  </a:lnTo>
                  <a:lnTo>
                    <a:pt x="176" y="18"/>
                  </a:lnTo>
                  <a:lnTo>
                    <a:pt x="182" y="24"/>
                  </a:lnTo>
                  <a:lnTo>
                    <a:pt x="188" y="30"/>
                  </a:lnTo>
                  <a:lnTo>
                    <a:pt x="188" y="30"/>
                  </a:lnTo>
                  <a:lnTo>
                    <a:pt x="192" y="38"/>
                  </a:lnTo>
                  <a:lnTo>
                    <a:pt x="196" y="46"/>
                  </a:lnTo>
                  <a:lnTo>
                    <a:pt x="198" y="56"/>
                  </a:lnTo>
                  <a:lnTo>
                    <a:pt x="198" y="66"/>
                  </a:lnTo>
                  <a:lnTo>
                    <a:pt x="198" y="66"/>
                  </a:lnTo>
                  <a:lnTo>
                    <a:pt x="196" y="88"/>
                  </a:lnTo>
                  <a:lnTo>
                    <a:pt x="196" y="88"/>
                  </a:lnTo>
                  <a:lnTo>
                    <a:pt x="188" y="110"/>
                  </a:lnTo>
                  <a:lnTo>
                    <a:pt x="184" y="120"/>
                  </a:lnTo>
                  <a:lnTo>
                    <a:pt x="178" y="128"/>
                  </a:lnTo>
                  <a:lnTo>
                    <a:pt x="178" y="128"/>
                  </a:lnTo>
                  <a:lnTo>
                    <a:pt x="166" y="144"/>
                  </a:lnTo>
                  <a:lnTo>
                    <a:pt x="150" y="156"/>
                  </a:lnTo>
                  <a:lnTo>
                    <a:pt x="150" y="156"/>
                  </a:lnTo>
                  <a:lnTo>
                    <a:pt x="132" y="166"/>
                  </a:lnTo>
                  <a:lnTo>
                    <a:pt x="116" y="172"/>
                  </a:lnTo>
                  <a:lnTo>
                    <a:pt x="116" y="172"/>
                  </a:lnTo>
                  <a:lnTo>
                    <a:pt x="98" y="174"/>
                  </a:lnTo>
                  <a:lnTo>
                    <a:pt x="80" y="176"/>
                  </a:lnTo>
                  <a:lnTo>
                    <a:pt x="80" y="176"/>
                  </a:lnTo>
                  <a:lnTo>
                    <a:pt x="56" y="174"/>
                  </a:lnTo>
                  <a:lnTo>
                    <a:pt x="46" y="170"/>
                  </a:lnTo>
                  <a:lnTo>
                    <a:pt x="36" y="168"/>
                  </a:lnTo>
                  <a:lnTo>
                    <a:pt x="36" y="168"/>
                  </a:lnTo>
                  <a:lnTo>
                    <a:pt x="28" y="162"/>
                  </a:lnTo>
                  <a:lnTo>
                    <a:pt x="20" y="158"/>
                  </a:lnTo>
                  <a:lnTo>
                    <a:pt x="14" y="152"/>
                  </a:lnTo>
                  <a:lnTo>
                    <a:pt x="10" y="144"/>
                  </a:lnTo>
                  <a:lnTo>
                    <a:pt x="10" y="144"/>
                  </a:lnTo>
                  <a:lnTo>
                    <a:pt x="6" y="138"/>
                  </a:lnTo>
                  <a:lnTo>
                    <a:pt x="2" y="128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4" y="86"/>
                  </a:lnTo>
                  <a:lnTo>
                    <a:pt x="4" y="86"/>
                  </a:lnTo>
                  <a:lnTo>
                    <a:pt x="4" y="86"/>
                  </a:lnTo>
                  <a:close/>
                  <a:moveTo>
                    <a:pt x="132" y="88"/>
                  </a:moveTo>
                  <a:lnTo>
                    <a:pt x="132" y="88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2" y="54"/>
                  </a:lnTo>
                  <a:lnTo>
                    <a:pt x="128" y="44"/>
                  </a:lnTo>
                  <a:lnTo>
                    <a:pt x="124" y="40"/>
                  </a:lnTo>
                  <a:lnTo>
                    <a:pt x="120" y="38"/>
                  </a:lnTo>
                  <a:lnTo>
                    <a:pt x="110" y="36"/>
                  </a:lnTo>
                  <a:lnTo>
                    <a:pt x="110" y="36"/>
                  </a:lnTo>
                  <a:lnTo>
                    <a:pt x="102" y="38"/>
                  </a:lnTo>
                  <a:lnTo>
                    <a:pt x="92" y="42"/>
                  </a:lnTo>
                  <a:lnTo>
                    <a:pt x="86" y="48"/>
                  </a:lnTo>
                  <a:lnTo>
                    <a:pt x="80" y="56"/>
                  </a:lnTo>
                  <a:lnTo>
                    <a:pt x="74" y="66"/>
                  </a:lnTo>
                  <a:lnTo>
                    <a:pt x="70" y="78"/>
                  </a:lnTo>
                  <a:lnTo>
                    <a:pt x="66" y="94"/>
                  </a:lnTo>
                  <a:lnTo>
                    <a:pt x="64" y="110"/>
                  </a:lnTo>
                  <a:lnTo>
                    <a:pt x="64" y="110"/>
                  </a:lnTo>
                  <a:lnTo>
                    <a:pt x="66" y="124"/>
                  </a:lnTo>
                  <a:lnTo>
                    <a:pt x="70" y="132"/>
                  </a:lnTo>
                  <a:lnTo>
                    <a:pt x="78" y="138"/>
                  </a:lnTo>
                  <a:lnTo>
                    <a:pt x="88" y="140"/>
                  </a:lnTo>
                  <a:lnTo>
                    <a:pt x="88" y="140"/>
                  </a:lnTo>
                  <a:lnTo>
                    <a:pt x="96" y="138"/>
                  </a:lnTo>
                  <a:lnTo>
                    <a:pt x="104" y="136"/>
                  </a:lnTo>
                  <a:lnTo>
                    <a:pt x="110" y="132"/>
                  </a:lnTo>
                  <a:lnTo>
                    <a:pt x="116" y="126"/>
                  </a:lnTo>
                  <a:lnTo>
                    <a:pt x="120" y="118"/>
                  </a:lnTo>
                  <a:lnTo>
                    <a:pt x="126" y="110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88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66" name="Freeform 46"/>
            <p:cNvSpPr>
              <a:spLocks noChangeAspect="1" noEditPoints="1"/>
            </p:cNvSpPr>
            <p:nvPr/>
          </p:nvSpPr>
          <p:spPr bwMode="auto">
            <a:xfrm>
              <a:off x="2491" y="5848"/>
              <a:ext cx="208" cy="244"/>
            </a:xfrm>
            <a:custGeom>
              <a:avLst/>
              <a:gdLst/>
              <a:ahLst/>
              <a:cxnLst>
                <a:cxn ang="0">
                  <a:pos x="94" y="92"/>
                </a:cxn>
                <a:cxn ang="0">
                  <a:pos x="108" y="82"/>
                </a:cxn>
                <a:cxn ang="0">
                  <a:pos x="136" y="70"/>
                </a:cxn>
                <a:cxn ang="0">
                  <a:pos x="154" y="68"/>
                </a:cxn>
                <a:cxn ang="0">
                  <a:pos x="182" y="74"/>
                </a:cxn>
                <a:cxn ang="0">
                  <a:pos x="192" y="82"/>
                </a:cxn>
                <a:cxn ang="0">
                  <a:pos x="200" y="94"/>
                </a:cxn>
                <a:cxn ang="0">
                  <a:pos x="208" y="128"/>
                </a:cxn>
                <a:cxn ang="0">
                  <a:pos x="208" y="142"/>
                </a:cxn>
                <a:cxn ang="0">
                  <a:pos x="202" y="170"/>
                </a:cxn>
                <a:cxn ang="0">
                  <a:pos x="198" y="182"/>
                </a:cxn>
                <a:cxn ang="0">
                  <a:pos x="182" y="206"/>
                </a:cxn>
                <a:cxn ang="0">
                  <a:pos x="164" y="226"/>
                </a:cxn>
                <a:cxn ang="0">
                  <a:pos x="152" y="234"/>
                </a:cxn>
                <a:cxn ang="0">
                  <a:pos x="126" y="242"/>
                </a:cxn>
                <a:cxn ang="0">
                  <a:pos x="112" y="244"/>
                </a:cxn>
                <a:cxn ang="0">
                  <a:pos x="90" y="238"/>
                </a:cxn>
                <a:cxn ang="0">
                  <a:pos x="84" y="234"/>
                </a:cxn>
                <a:cxn ang="0">
                  <a:pos x="74" y="226"/>
                </a:cxn>
                <a:cxn ang="0">
                  <a:pos x="70" y="214"/>
                </a:cxn>
                <a:cxn ang="0">
                  <a:pos x="68" y="214"/>
                </a:cxn>
                <a:cxn ang="0">
                  <a:pos x="0" y="238"/>
                </a:cxn>
                <a:cxn ang="0">
                  <a:pos x="114" y="0"/>
                </a:cxn>
                <a:cxn ang="0">
                  <a:pos x="82" y="154"/>
                </a:cxn>
                <a:cxn ang="0">
                  <a:pos x="78" y="180"/>
                </a:cxn>
                <a:cxn ang="0">
                  <a:pos x="80" y="192"/>
                </a:cxn>
                <a:cxn ang="0">
                  <a:pos x="90" y="206"/>
                </a:cxn>
                <a:cxn ang="0">
                  <a:pos x="98" y="208"/>
                </a:cxn>
                <a:cxn ang="0">
                  <a:pos x="114" y="204"/>
                </a:cxn>
                <a:cxn ang="0">
                  <a:pos x="124" y="194"/>
                </a:cxn>
                <a:cxn ang="0">
                  <a:pos x="134" y="182"/>
                </a:cxn>
                <a:cxn ang="0">
                  <a:pos x="140" y="166"/>
                </a:cxn>
                <a:cxn ang="0">
                  <a:pos x="144" y="132"/>
                </a:cxn>
                <a:cxn ang="0">
                  <a:pos x="142" y="120"/>
                </a:cxn>
                <a:cxn ang="0">
                  <a:pos x="132" y="106"/>
                </a:cxn>
                <a:cxn ang="0">
                  <a:pos x="122" y="104"/>
                </a:cxn>
                <a:cxn ang="0">
                  <a:pos x="108" y="108"/>
                </a:cxn>
                <a:cxn ang="0">
                  <a:pos x="96" y="116"/>
                </a:cxn>
                <a:cxn ang="0">
                  <a:pos x="88" y="132"/>
                </a:cxn>
                <a:cxn ang="0">
                  <a:pos x="82" y="154"/>
                </a:cxn>
              </a:cxnLst>
              <a:rect l="0" t="0" r="r" b="b"/>
              <a:pathLst>
                <a:path w="208" h="244">
                  <a:moveTo>
                    <a:pt x="114" y="0"/>
                  </a:moveTo>
                  <a:lnTo>
                    <a:pt x="94" y="92"/>
                  </a:lnTo>
                  <a:lnTo>
                    <a:pt x="94" y="92"/>
                  </a:lnTo>
                  <a:lnTo>
                    <a:pt x="108" y="82"/>
                  </a:lnTo>
                  <a:lnTo>
                    <a:pt x="122" y="74"/>
                  </a:lnTo>
                  <a:lnTo>
                    <a:pt x="136" y="70"/>
                  </a:lnTo>
                  <a:lnTo>
                    <a:pt x="154" y="68"/>
                  </a:lnTo>
                  <a:lnTo>
                    <a:pt x="154" y="68"/>
                  </a:lnTo>
                  <a:lnTo>
                    <a:pt x="168" y="70"/>
                  </a:lnTo>
                  <a:lnTo>
                    <a:pt x="182" y="74"/>
                  </a:lnTo>
                  <a:lnTo>
                    <a:pt x="182" y="74"/>
                  </a:lnTo>
                  <a:lnTo>
                    <a:pt x="192" y="82"/>
                  </a:lnTo>
                  <a:lnTo>
                    <a:pt x="200" y="94"/>
                  </a:lnTo>
                  <a:lnTo>
                    <a:pt x="200" y="94"/>
                  </a:lnTo>
                  <a:lnTo>
                    <a:pt x="206" y="108"/>
                  </a:lnTo>
                  <a:lnTo>
                    <a:pt x="208" y="128"/>
                  </a:lnTo>
                  <a:lnTo>
                    <a:pt x="208" y="128"/>
                  </a:lnTo>
                  <a:lnTo>
                    <a:pt x="208" y="142"/>
                  </a:lnTo>
                  <a:lnTo>
                    <a:pt x="206" y="156"/>
                  </a:lnTo>
                  <a:lnTo>
                    <a:pt x="202" y="170"/>
                  </a:lnTo>
                  <a:lnTo>
                    <a:pt x="198" y="182"/>
                  </a:lnTo>
                  <a:lnTo>
                    <a:pt x="198" y="182"/>
                  </a:lnTo>
                  <a:lnTo>
                    <a:pt x="190" y="196"/>
                  </a:lnTo>
                  <a:lnTo>
                    <a:pt x="182" y="206"/>
                  </a:lnTo>
                  <a:lnTo>
                    <a:pt x="174" y="218"/>
                  </a:lnTo>
                  <a:lnTo>
                    <a:pt x="164" y="226"/>
                  </a:lnTo>
                  <a:lnTo>
                    <a:pt x="164" y="226"/>
                  </a:lnTo>
                  <a:lnTo>
                    <a:pt x="152" y="234"/>
                  </a:lnTo>
                  <a:lnTo>
                    <a:pt x="140" y="238"/>
                  </a:lnTo>
                  <a:lnTo>
                    <a:pt x="126" y="242"/>
                  </a:lnTo>
                  <a:lnTo>
                    <a:pt x="112" y="244"/>
                  </a:lnTo>
                  <a:lnTo>
                    <a:pt x="112" y="244"/>
                  </a:lnTo>
                  <a:lnTo>
                    <a:pt x="96" y="242"/>
                  </a:lnTo>
                  <a:lnTo>
                    <a:pt x="90" y="238"/>
                  </a:lnTo>
                  <a:lnTo>
                    <a:pt x="84" y="234"/>
                  </a:lnTo>
                  <a:lnTo>
                    <a:pt x="84" y="234"/>
                  </a:lnTo>
                  <a:lnTo>
                    <a:pt x="78" y="230"/>
                  </a:lnTo>
                  <a:lnTo>
                    <a:pt x="74" y="226"/>
                  </a:lnTo>
                  <a:lnTo>
                    <a:pt x="72" y="220"/>
                  </a:lnTo>
                  <a:lnTo>
                    <a:pt x="70" y="214"/>
                  </a:lnTo>
                  <a:lnTo>
                    <a:pt x="68" y="214"/>
                  </a:lnTo>
                  <a:lnTo>
                    <a:pt x="68" y="214"/>
                  </a:lnTo>
                  <a:lnTo>
                    <a:pt x="62" y="238"/>
                  </a:lnTo>
                  <a:lnTo>
                    <a:pt x="0" y="238"/>
                  </a:lnTo>
                  <a:lnTo>
                    <a:pt x="52" y="0"/>
                  </a:lnTo>
                  <a:lnTo>
                    <a:pt x="114" y="0"/>
                  </a:lnTo>
                  <a:lnTo>
                    <a:pt x="114" y="0"/>
                  </a:lnTo>
                  <a:close/>
                  <a:moveTo>
                    <a:pt x="82" y="154"/>
                  </a:moveTo>
                  <a:lnTo>
                    <a:pt x="82" y="154"/>
                  </a:lnTo>
                  <a:lnTo>
                    <a:pt x="78" y="180"/>
                  </a:lnTo>
                  <a:lnTo>
                    <a:pt x="78" y="180"/>
                  </a:lnTo>
                  <a:lnTo>
                    <a:pt x="80" y="192"/>
                  </a:lnTo>
                  <a:lnTo>
                    <a:pt x="84" y="200"/>
                  </a:lnTo>
                  <a:lnTo>
                    <a:pt x="90" y="206"/>
                  </a:lnTo>
                  <a:lnTo>
                    <a:pt x="98" y="208"/>
                  </a:lnTo>
                  <a:lnTo>
                    <a:pt x="98" y="208"/>
                  </a:lnTo>
                  <a:lnTo>
                    <a:pt x="106" y="206"/>
                  </a:lnTo>
                  <a:lnTo>
                    <a:pt x="114" y="204"/>
                  </a:lnTo>
                  <a:lnTo>
                    <a:pt x="120" y="200"/>
                  </a:lnTo>
                  <a:lnTo>
                    <a:pt x="124" y="194"/>
                  </a:lnTo>
                  <a:lnTo>
                    <a:pt x="124" y="194"/>
                  </a:lnTo>
                  <a:lnTo>
                    <a:pt x="134" y="182"/>
                  </a:lnTo>
                  <a:lnTo>
                    <a:pt x="140" y="166"/>
                  </a:lnTo>
                  <a:lnTo>
                    <a:pt x="140" y="166"/>
                  </a:lnTo>
                  <a:lnTo>
                    <a:pt x="142" y="148"/>
                  </a:lnTo>
                  <a:lnTo>
                    <a:pt x="144" y="132"/>
                  </a:lnTo>
                  <a:lnTo>
                    <a:pt x="144" y="132"/>
                  </a:lnTo>
                  <a:lnTo>
                    <a:pt x="142" y="120"/>
                  </a:lnTo>
                  <a:lnTo>
                    <a:pt x="138" y="112"/>
                  </a:lnTo>
                  <a:lnTo>
                    <a:pt x="132" y="106"/>
                  </a:lnTo>
                  <a:lnTo>
                    <a:pt x="122" y="104"/>
                  </a:lnTo>
                  <a:lnTo>
                    <a:pt x="122" y="104"/>
                  </a:lnTo>
                  <a:lnTo>
                    <a:pt x="114" y="106"/>
                  </a:lnTo>
                  <a:lnTo>
                    <a:pt x="108" y="108"/>
                  </a:lnTo>
                  <a:lnTo>
                    <a:pt x="102" y="112"/>
                  </a:lnTo>
                  <a:lnTo>
                    <a:pt x="96" y="116"/>
                  </a:lnTo>
                  <a:lnTo>
                    <a:pt x="92" y="124"/>
                  </a:lnTo>
                  <a:lnTo>
                    <a:pt x="88" y="132"/>
                  </a:lnTo>
                  <a:lnTo>
                    <a:pt x="82" y="154"/>
                  </a:lnTo>
                  <a:lnTo>
                    <a:pt x="82" y="154"/>
                  </a:lnTo>
                  <a:lnTo>
                    <a:pt x="82" y="154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67" name="Freeform 47"/>
            <p:cNvSpPr>
              <a:spLocks noChangeAspect="1" noEditPoints="1"/>
            </p:cNvSpPr>
            <p:nvPr/>
          </p:nvSpPr>
          <p:spPr bwMode="auto">
            <a:xfrm>
              <a:off x="2721" y="5916"/>
              <a:ext cx="198" cy="176"/>
            </a:xfrm>
            <a:custGeom>
              <a:avLst/>
              <a:gdLst/>
              <a:ahLst/>
              <a:cxnLst>
                <a:cxn ang="0">
                  <a:pos x="4" y="86"/>
                </a:cxn>
                <a:cxn ang="0">
                  <a:pos x="12" y="62"/>
                </a:cxn>
                <a:cxn ang="0">
                  <a:pos x="26" y="42"/>
                </a:cxn>
                <a:cxn ang="0">
                  <a:pos x="34" y="32"/>
                </a:cxn>
                <a:cxn ang="0">
                  <a:pos x="54" y="16"/>
                </a:cxn>
                <a:cxn ang="0">
                  <a:pos x="66" y="10"/>
                </a:cxn>
                <a:cxn ang="0">
                  <a:pos x="90" y="2"/>
                </a:cxn>
                <a:cxn ang="0">
                  <a:pos x="118" y="0"/>
                </a:cxn>
                <a:cxn ang="0">
                  <a:pos x="140" y="2"/>
                </a:cxn>
                <a:cxn ang="0">
                  <a:pos x="160" y="8"/>
                </a:cxn>
                <a:cxn ang="0">
                  <a:pos x="176" y="18"/>
                </a:cxn>
                <a:cxn ang="0">
                  <a:pos x="188" y="30"/>
                </a:cxn>
                <a:cxn ang="0">
                  <a:pos x="192" y="38"/>
                </a:cxn>
                <a:cxn ang="0">
                  <a:pos x="198" y="56"/>
                </a:cxn>
                <a:cxn ang="0">
                  <a:pos x="198" y="66"/>
                </a:cxn>
                <a:cxn ang="0">
                  <a:pos x="196" y="88"/>
                </a:cxn>
                <a:cxn ang="0">
                  <a:pos x="184" y="120"/>
                </a:cxn>
                <a:cxn ang="0">
                  <a:pos x="178" y="128"/>
                </a:cxn>
                <a:cxn ang="0">
                  <a:pos x="150" y="156"/>
                </a:cxn>
                <a:cxn ang="0">
                  <a:pos x="134" y="166"/>
                </a:cxn>
                <a:cxn ang="0">
                  <a:pos x="116" y="172"/>
                </a:cxn>
                <a:cxn ang="0">
                  <a:pos x="80" y="176"/>
                </a:cxn>
                <a:cxn ang="0">
                  <a:pos x="56" y="174"/>
                </a:cxn>
                <a:cxn ang="0">
                  <a:pos x="36" y="168"/>
                </a:cxn>
                <a:cxn ang="0">
                  <a:pos x="28" y="162"/>
                </a:cxn>
                <a:cxn ang="0">
                  <a:pos x="16" y="152"/>
                </a:cxn>
                <a:cxn ang="0">
                  <a:pos x="10" y="144"/>
                </a:cxn>
                <a:cxn ang="0">
                  <a:pos x="4" y="128"/>
                </a:cxn>
                <a:cxn ang="0">
                  <a:pos x="0" y="110"/>
                </a:cxn>
                <a:cxn ang="0">
                  <a:pos x="4" y="86"/>
                </a:cxn>
                <a:cxn ang="0">
                  <a:pos x="132" y="88"/>
                </a:cxn>
                <a:cxn ang="0">
                  <a:pos x="134" y="66"/>
                </a:cxn>
                <a:cxn ang="0">
                  <a:pos x="134" y="54"/>
                </a:cxn>
                <a:cxn ang="0">
                  <a:pos x="126" y="40"/>
                </a:cxn>
                <a:cxn ang="0">
                  <a:pos x="110" y="36"/>
                </a:cxn>
                <a:cxn ang="0">
                  <a:pos x="102" y="38"/>
                </a:cxn>
                <a:cxn ang="0">
                  <a:pos x="86" y="48"/>
                </a:cxn>
                <a:cxn ang="0">
                  <a:pos x="74" y="66"/>
                </a:cxn>
                <a:cxn ang="0">
                  <a:pos x="66" y="94"/>
                </a:cxn>
                <a:cxn ang="0">
                  <a:pos x="64" y="110"/>
                </a:cxn>
                <a:cxn ang="0">
                  <a:pos x="72" y="132"/>
                </a:cxn>
                <a:cxn ang="0">
                  <a:pos x="88" y="140"/>
                </a:cxn>
                <a:cxn ang="0">
                  <a:pos x="96" y="138"/>
                </a:cxn>
                <a:cxn ang="0">
                  <a:pos x="110" y="132"/>
                </a:cxn>
                <a:cxn ang="0">
                  <a:pos x="122" y="118"/>
                </a:cxn>
                <a:cxn ang="0">
                  <a:pos x="132" y="88"/>
                </a:cxn>
                <a:cxn ang="0">
                  <a:pos x="132" y="88"/>
                </a:cxn>
              </a:cxnLst>
              <a:rect l="0" t="0" r="r" b="b"/>
              <a:pathLst>
                <a:path w="198" h="176">
                  <a:moveTo>
                    <a:pt x="4" y="86"/>
                  </a:moveTo>
                  <a:lnTo>
                    <a:pt x="4" y="86"/>
                  </a:lnTo>
                  <a:lnTo>
                    <a:pt x="8" y="74"/>
                  </a:lnTo>
                  <a:lnTo>
                    <a:pt x="12" y="62"/>
                  </a:lnTo>
                  <a:lnTo>
                    <a:pt x="18" y="52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34" y="32"/>
                  </a:lnTo>
                  <a:lnTo>
                    <a:pt x="44" y="24"/>
                  </a:lnTo>
                  <a:lnTo>
                    <a:pt x="54" y="16"/>
                  </a:lnTo>
                  <a:lnTo>
                    <a:pt x="66" y="10"/>
                  </a:lnTo>
                  <a:lnTo>
                    <a:pt x="66" y="10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4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40" y="2"/>
                  </a:lnTo>
                  <a:lnTo>
                    <a:pt x="160" y="8"/>
                  </a:lnTo>
                  <a:lnTo>
                    <a:pt x="160" y="8"/>
                  </a:lnTo>
                  <a:lnTo>
                    <a:pt x="168" y="12"/>
                  </a:lnTo>
                  <a:lnTo>
                    <a:pt x="176" y="18"/>
                  </a:lnTo>
                  <a:lnTo>
                    <a:pt x="182" y="24"/>
                  </a:lnTo>
                  <a:lnTo>
                    <a:pt x="188" y="30"/>
                  </a:lnTo>
                  <a:lnTo>
                    <a:pt x="188" y="30"/>
                  </a:lnTo>
                  <a:lnTo>
                    <a:pt x="192" y="38"/>
                  </a:lnTo>
                  <a:lnTo>
                    <a:pt x="196" y="46"/>
                  </a:lnTo>
                  <a:lnTo>
                    <a:pt x="198" y="56"/>
                  </a:lnTo>
                  <a:lnTo>
                    <a:pt x="198" y="66"/>
                  </a:lnTo>
                  <a:lnTo>
                    <a:pt x="198" y="66"/>
                  </a:lnTo>
                  <a:lnTo>
                    <a:pt x="196" y="88"/>
                  </a:lnTo>
                  <a:lnTo>
                    <a:pt x="196" y="88"/>
                  </a:lnTo>
                  <a:lnTo>
                    <a:pt x="190" y="110"/>
                  </a:lnTo>
                  <a:lnTo>
                    <a:pt x="184" y="120"/>
                  </a:lnTo>
                  <a:lnTo>
                    <a:pt x="178" y="128"/>
                  </a:lnTo>
                  <a:lnTo>
                    <a:pt x="178" y="128"/>
                  </a:lnTo>
                  <a:lnTo>
                    <a:pt x="166" y="144"/>
                  </a:lnTo>
                  <a:lnTo>
                    <a:pt x="150" y="156"/>
                  </a:lnTo>
                  <a:lnTo>
                    <a:pt x="150" y="156"/>
                  </a:lnTo>
                  <a:lnTo>
                    <a:pt x="134" y="166"/>
                  </a:lnTo>
                  <a:lnTo>
                    <a:pt x="116" y="172"/>
                  </a:lnTo>
                  <a:lnTo>
                    <a:pt x="116" y="172"/>
                  </a:lnTo>
                  <a:lnTo>
                    <a:pt x="98" y="174"/>
                  </a:lnTo>
                  <a:lnTo>
                    <a:pt x="80" y="176"/>
                  </a:lnTo>
                  <a:lnTo>
                    <a:pt x="80" y="176"/>
                  </a:lnTo>
                  <a:lnTo>
                    <a:pt x="56" y="174"/>
                  </a:lnTo>
                  <a:lnTo>
                    <a:pt x="46" y="170"/>
                  </a:lnTo>
                  <a:lnTo>
                    <a:pt x="36" y="168"/>
                  </a:lnTo>
                  <a:lnTo>
                    <a:pt x="36" y="168"/>
                  </a:lnTo>
                  <a:lnTo>
                    <a:pt x="28" y="162"/>
                  </a:lnTo>
                  <a:lnTo>
                    <a:pt x="22" y="158"/>
                  </a:lnTo>
                  <a:lnTo>
                    <a:pt x="16" y="152"/>
                  </a:lnTo>
                  <a:lnTo>
                    <a:pt x="10" y="144"/>
                  </a:lnTo>
                  <a:lnTo>
                    <a:pt x="10" y="144"/>
                  </a:lnTo>
                  <a:lnTo>
                    <a:pt x="6" y="138"/>
                  </a:lnTo>
                  <a:lnTo>
                    <a:pt x="4" y="128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4" y="86"/>
                  </a:lnTo>
                  <a:lnTo>
                    <a:pt x="4" y="86"/>
                  </a:lnTo>
                  <a:lnTo>
                    <a:pt x="4" y="86"/>
                  </a:lnTo>
                  <a:close/>
                  <a:moveTo>
                    <a:pt x="132" y="88"/>
                  </a:moveTo>
                  <a:lnTo>
                    <a:pt x="132" y="88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4" y="54"/>
                  </a:lnTo>
                  <a:lnTo>
                    <a:pt x="128" y="44"/>
                  </a:lnTo>
                  <a:lnTo>
                    <a:pt x="126" y="40"/>
                  </a:lnTo>
                  <a:lnTo>
                    <a:pt x="122" y="38"/>
                  </a:lnTo>
                  <a:lnTo>
                    <a:pt x="110" y="36"/>
                  </a:lnTo>
                  <a:lnTo>
                    <a:pt x="110" y="36"/>
                  </a:lnTo>
                  <a:lnTo>
                    <a:pt x="102" y="38"/>
                  </a:lnTo>
                  <a:lnTo>
                    <a:pt x="94" y="42"/>
                  </a:lnTo>
                  <a:lnTo>
                    <a:pt x="86" y="48"/>
                  </a:lnTo>
                  <a:lnTo>
                    <a:pt x="80" y="56"/>
                  </a:lnTo>
                  <a:lnTo>
                    <a:pt x="74" y="66"/>
                  </a:lnTo>
                  <a:lnTo>
                    <a:pt x="70" y="78"/>
                  </a:lnTo>
                  <a:lnTo>
                    <a:pt x="66" y="94"/>
                  </a:lnTo>
                  <a:lnTo>
                    <a:pt x="64" y="110"/>
                  </a:lnTo>
                  <a:lnTo>
                    <a:pt x="64" y="110"/>
                  </a:lnTo>
                  <a:lnTo>
                    <a:pt x="66" y="124"/>
                  </a:lnTo>
                  <a:lnTo>
                    <a:pt x="72" y="132"/>
                  </a:lnTo>
                  <a:lnTo>
                    <a:pt x="78" y="138"/>
                  </a:lnTo>
                  <a:lnTo>
                    <a:pt x="88" y="140"/>
                  </a:lnTo>
                  <a:lnTo>
                    <a:pt x="88" y="140"/>
                  </a:lnTo>
                  <a:lnTo>
                    <a:pt x="96" y="138"/>
                  </a:lnTo>
                  <a:lnTo>
                    <a:pt x="104" y="136"/>
                  </a:lnTo>
                  <a:lnTo>
                    <a:pt x="110" y="132"/>
                  </a:lnTo>
                  <a:lnTo>
                    <a:pt x="116" y="126"/>
                  </a:lnTo>
                  <a:lnTo>
                    <a:pt x="122" y="118"/>
                  </a:lnTo>
                  <a:lnTo>
                    <a:pt x="126" y="110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88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68" name="Freeform 48"/>
            <p:cNvSpPr>
              <a:spLocks noChangeAspect="1"/>
            </p:cNvSpPr>
            <p:nvPr/>
          </p:nvSpPr>
          <p:spPr bwMode="auto">
            <a:xfrm>
              <a:off x="2945" y="5872"/>
              <a:ext cx="138" cy="220"/>
            </a:xfrm>
            <a:custGeom>
              <a:avLst/>
              <a:gdLst/>
              <a:ahLst/>
              <a:cxnLst>
                <a:cxn ang="0">
                  <a:pos x="44" y="24"/>
                </a:cxn>
                <a:cxn ang="0">
                  <a:pos x="112" y="0"/>
                </a:cxn>
                <a:cxn ang="0">
                  <a:pos x="102" y="50"/>
                </a:cxn>
                <a:cxn ang="0">
                  <a:pos x="138" y="50"/>
                </a:cxn>
                <a:cxn ang="0">
                  <a:pos x="130" y="88"/>
                </a:cxn>
                <a:cxn ang="0">
                  <a:pos x="94" y="88"/>
                </a:cxn>
                <a:cxn ang="0">
                  <a:pos x="80" y="154"/>
                </a:cxn>
                <a:cxn ang="0">
                  <a:pos x="80" y="154"/>
                </a:cxn>
                <a:cxn ang="0">
                  <a:pos x="78" y="170"/>
                </a:cxn>
                <a:cxn ang="0">
                  <a:pos x="78" y="170"/>
                </a:cxn>
                <a:cxn ang="0">
                  <a:pos x="78" y="176"/>
                </a:cxn>
                <a:cxn ang="0">
                  <a:pos x="80" y="178"/>
                </a:cxn>
                <a:cxn ang="0">
                  <a:pos x="80" y="178"/>
                </a:cxn>
                <a:cxn ang="0">
                  <a:pos x="84" y="180"/>
                </a:cxn>
                <a:cxn ang="0">
                  <a:pos x="92" y="180"/>
                </a:cxn>
                <a:cxn ang="0">
                  <a:pos x="92" y="180"/>
                </a:cxn>
                <a:cxn ang="0">
                  <a:pos x="100" y="180"/>
                </a:cxn>
                <a:cxn ang="0">
                  <a:pos x="100" y="180"/>
                </a:cxn>
                <a:cxn ang="0">
                  <a:pos x="112" y="180"/>
                </a:cxn>
                <a:cxn ang="0">
                  <a:pos x="102" y="216"/>
                </a:cxn>
                <a:cxn ang="0">
                  <a:pos x="102" y="216"/>
                </a:cxn>
                <a:cxn ang="0">
                  <a:pos x="68" y="220"/>
                </a:cxn>
                <a:cxn ang="0">
                  <a:pos x="68" y="220"/>
                </a:cxn>
                <a:cxn ang="0">
                  <a:pos x="46" y="218"/>
                </a:cxn>
                <a:cxn ang="0">
                  <a:pos x="28" y="214"/>
                </a:cxn>
                <a:cxn ang="0">
                  <a:pos x="28" y="214"/>
                </a:cxn>
                <a:cxn ang="0">
                  <a:pos x="20" y="210"/>
                </a:cxn>
                <a:cxn ang="0">
                  <a:pos x="16" y="204"/>
                </a:cxn>
                <a:cxn ang="0">
                  <a:pos x="12" y="198"/>
                </a:cxn>
                <a:cxn ang="0">
                  <a:pos x="12" y="188"/>
                </a:cxn>
                <a:cxn ang="0">
                  <a:pos x="12" y="188"/>
                </a:cxn>
                <a:cxn ang="0">
                  <a:pos x="16" y="164"/>
                </a:cxn>
                <a:cxn ang="0">
                  <a:pos x="30" y="88"/>
                </a:cxn>
                <a:cxn ang="0">
                  <a:pos x="0" y="88"/>
                </a:cxn>
                <a:cxn ang="0">
                  <a:pos x="8" y="50"/>
                </a:cxn>
                <a:cxn ang="0">
                  <a:pos x="40" y="50"/>
                </a:cxn>
                <a:cxn ang="0">
                  <a:pos x="44" y="24"/>
                </a:cxn>
                <a:cxn ang="0">
                  <a:pos x="44" y="24"/>
                </a:cxn>
              </a:cxnLst>
              <a:rect l="0" t="0" r="r" b="b"/>
              <a:pathLst>
                <a:path w="138" h="220">
                  <a:moveTo>
                    <a:pt x="44" y="24"/>
                  </a:moveTo>
                  <a:lnTo>
                    <a:pt x="112" y="0"/>
                  </a:lnTo>
                  <a:lnTo>
                    <a:pt x="102" y="50"/>
                  </a:lnTo>
                  <a:lnTo>
                    <a:pt x="138" y="50"/>
                  </a:lnTo>
                  <a:lnTo>
                    <a:pt x="130" y="88"/>
                  </a:lnTo>
                  <a:lnTo>
                    <a:pt x="94" y="88"/>
                  </a:lnTo>
                  <a:lnTo>
                    <a:pt x="80" y="154"/>
                  </a:lnTo>
                  <a:lnTo>
                    <a:pt x="80" y="154"/>
                  </a:lnTo>
                  <a:lnTo>
                    <a:pt x="78" y="170"/>
                  </a:lnTo>
                  <a:lnTo>
                    <a:pt x="78" y="170"/>
                  </a:lnTo>
                  <a:lnTo>
                    <a:pt x="78" y="176"/>
                  </a:lnTo>
                  <a:lnTo>
                    <a:pt x="80" y="178"/>
                  </a:lnTo>
                  <a:lnTo>
                    <a:pt x="80" y="178"/>
                  </a:lnTo>
                  <a:lnTo>
                    <a:pt x="84" y="180"/>
                  </a:lnTo>
                  <a:lnTo>
                    <a:pt x="92" y="180"/>
                  </a:lnTo>
                  <a:lnTo>
                    <a:pt x="92" y="180"/>
                  </a:lnTo>
                  <a:lnTo>
                    <a:pt x="100" y="180"/>
                  </a:lnTo>
                  <a:lnTo>
                    <a:pt x="100" y="180"/>
                  </a:lnTo>
                  <a:lnTo>
                    <a:pt x="112" y="180"/>
                  </a:lnTo>
                  <a:lnTo>
                    <a:pt x="102" y="216"/>
                  </a:lnTo>
                  <a:lnTo>
                    <a:pt x="102" y="216"/>
                  </a:lnTo>
                  <a:lnTo>
                    <a:pt x="68" y="220"/>
                  </a:lnTo>
                  <a:lnTo>
                    <a:pt x="68" y="220"/>
                  </a:lnTo>
                  <a:lnTo>
                    <a:pt x="46" y="218"/>
                  </a:lnTo>
                  <a:lnTo>
                    <a:pt x="28" y="214"/>
                  </a:lnTo>
                  <a:lnTo>
                    <a:pt x="28" y="214"/>
                  </a:lnTo>
                  <a:lnTo>
                    <a:pt x="20" y="210"/>
                  </a:lnTo>
                  <a:lnTo>
                    <a:pt x="16" y="204"/>
                  </a:lnTo>
                  <a:lnTo>
                    <a:pt x="12" y="198"/>
                  </a:lnTo>
                  <a:lnTo>
                    <a:pt x="12" y="188"/>
                  </a:lnTo>
                  <a:lnTo>
                    <a:pt x="12" y="188"/>
                  </a:lnTo>
                  <a:lnTo>
                    <a:pt x="16" y="164"/>
                  </a:lnTo>
                  <a:lnTo>
                    <a:pt x="30" y="88"/>
                  </a:lnTo>
                  <a:lnTo>
                    <a:pt x="0" y="88"/>
                  </a:lnTo>
                  <a:lnTo>
                    <a:pt x="8" y="50"/>
                  </a:lnTo>
                  <a:lnTo>
                    <a:pt x="40" y="50"/>
                  </a:lnTo>
                  <a:lnTo>
                    <a:pt x="44" y="24"/>
                  </a:lnTo>
                  <a:lnTo>
                    <a:pt x="44" y="24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69" name="Freeform 49"/>
            <p:cNvSpPr>
              <a:spLocks noChangeAspect="1"/>
            </p:cNvSpPr>
            <p:nvPr/>
          </p:nvSpPr>
          <p:spPr bwMode="auto">
            <a:xfrm>
              <a:off x="3097" y="5916"/>
              <a:ext cx="154" cy="170"/>
            </a:xfrm>
            <a:custGeom>
              <a:avLst/>
              <a:gdLst/>
              <a:ahLst/>
              <a:cxnLst>
                <a:cxn ang="0">
                  <a:pos x="34" y="6"/>
                </a:cxn>
                <a:cxn ang="0">
                  <a:pos x="96" y="6"/>
                </a:cxn>
                <a:cxn ang="0">
                  <a:pos x="92" y="36"/>
                </a:cxn>
                <a:cxn ang="0">
                  <a:pos x="92" y="36"/>
                </a:cxn>
                <a:cxn ang="0">
                  <a:pos x="92" y="36"/>
                </a:cxn>
                <a:cxn ang="0">
                  <a:pos x="96" y="28"/>
                </a:cxn>
                <a:cxn ang="0">
                  <a:pos x="102" y="20"/>
                </a:cxn>
                <a:cxn ang="0">
                  <a:pos x="108" y="14"/>
                </a:cxn>
                <a:cxn ang="0">
                  <a:pos x="116" y="10"/>
                </a:cxn>
                <a:cxn ang="0">
                  <a:pos x="116" y="10"/>
                </a:cxn>
                <a:cxn ang="0">
                  <a:pos x="124" y="6"/>
                </a:cxn>
                <a:cxn ang="0">
                  <a:pos x="132" y="2"/>
                </a:cxn>
                <a:cxn ang="0">
                  <a:pos x="144" y="0"/>
                </a:cxn>
                <a:cxn ang="0">
                  <a:pos x="154" y="0"/>
                </a:cxn>
                <a:cxn ang="0">
                  <a:pos x="144" y="54"/>
                </a:cxn>
                <a:cxn ang="0">
                  <a:pos x="132" y="54"/>
                </a:cxn>
                <a:cxn ang="0">
                  <a:pos x="132" y="54"/>
                </a:cxn>
                <a:cxn ang="0">
                  <a:pos x="122" y="54"/>
                </a:cxn>
                <a:cxn ang="0">
                  <a:pos x="112" y="56"/>
                </a:cxn>
                <a:cxn ang="0">
                  <a:pos x="104" y="60"/>
                </a:cxn>
                <a:cxn ang="0">
                  <a:pos x="96" y="64"/>
                </a:cxn>
                <a:cxn ang="0">
                  <a:pos x="96" y="64"/>
                </a:cxn>
                <a:cxn ang="0">
                  <a:pos x="90" y="70"/>
                </a:cxn>
                <a:cxn ang="0">
                  <a:pos x="86" y="78"/>
                </a:cxn>
                <a:cxn ang="0">
                  <a:pos x="80" y="88"/>
                </a:cxn>
                <a:cxn ang="0">
                  <a:pos x="78" y="100"/>
                </a:cxn>
                <a:cxn ang="0">
                  <a:pos x="64" y="170"/>
                </a:cxn>
                <a:cxn ang="0">
                  <a:pos x="0" y="170"/>
                </a:cxn>
                <a:cxn ang="0">
                  <a:pos x="28" y="44"/>
                </a:cxn>
                <a:cxn ang="0">
                  <a:pos x="28" y="4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4" y="6"/>
                </a:cxn>
              </a:cxnLst>
              <a:rect l="0" t="0" r="r" b="b"/>
              <a:pathLst>
                <a:path w="154" h="170">
                  <a:moveTo>
                    <a:pt x="34" y="6"/>
                  </a:moveTo>
                  <a:lnTo>
                    <a:pt x="96" y="6"/>
                  </a:lnTo>
                  <a:lnTo>
                    <a:pt x="92" y="36"/>
                  </a:lnTo>
                  <a:lnTo>
                    <a:pt x="92" y="36"/>
                  </a:lnTo>
                  <a:lnTo>
                    <a:pt x="92" y="36"/>
                  </a:lnTo>
                  <a:lnTo>
                    <a:pt x="96" y="28"/>
                  </a:lnTo>
                  <a:lnTo>
                    <a:pt x="102" y="20"/>
                  </a:lnTo>
                  <a:lnTo>
                    <a:pt x="108" y="14"/>
                  </a:lnTo>
                  <a:lnTo>
                    <a:pt x="116" y="10"/>
                  </a:lnTo>
                  <a:lnTo>
                    <a:pt x="116" y="10"/>
                  </a:lnTo>
                  <a:lnTo>
                    <a:pt x="124" y="6"/>
                  </a:lnTo>
                  <a:lnTo>
                    <a:pt x="132" y="2"/>
                  </a:lnTo>
                  <a:lnTo>
                    <a:pt x="144" y="0"/>
                  </a:lnTo>
                  <a:lnTo>
                    <a:pt x="154" y="0"/>
                  </a:lnTo>
                  <a:lnTo>
                    <a:pt x="144" y="54"/>
                  </a:lnTo>
                  <a:lnTo>
                    <a:pt x="132" y="54"/>
                  </a:lnTo>
                  <a:lnTo>
                    <a:pt x="132" y="54"/>
                  </a:lnTo>
                  <a:lnTo>
                    <a:pt x="122" y="54"/>
                  </a:lnTo>
                  <a:lnTo>
                    <a:pt x="112" y="56"/>
                  </a:lnTo>
                  <a:lnTo>
                    <a:pt x="104" y="60"/>
                  </a:lnTo>
                  <a:lnTo>
                    <a:pt x="96" y="64"/>
                  </a:lnTo>
                  <a:lnTo>
                    <a:pt x="96" y="64"/>
                  </a:lnTo>
                  <a:lnTo>
                    <a:pt x="90" y="70"/>
                  </a:lnTo>
                  <a:lnTo>
                    <a:pt x="86" y="78"/>
                  </a:lnTo>
                  <a:lnTo>
                    <a:pt x="80" y="88"/>
                  </a:lnTo>
                  <a:lnTo>
                    <a:pt x="78" y="100"/>
                  </a:lnTo>
                  <a:lnTo>
                    <a:pt x="64" y="170"/>
                  </a:lnTo>
                  <a:lnTo>
                    <a:pt x="0" y="170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70" name="Freeform 50"/>
            <p:cNvSpPr>
              <a:spLocks noChangeAspect="1" noEditPoints="1"/>
            </p:cNvSpPr>
            <p:nvPr/>
          </p:nvSpPr>
          <p:spPr bwMode="auto">
            <a:xfrm>
              <a:off x="3251" y="5916"/>
              <a:ext cx="196" cy="176"/>
            </a:xfrm>
            <a:custGeom>
              <a:avLst/>
              <a:gdLst/>
              <a:ahLst/>
              <a:cxnLst>
                <a:cxn ang="0">
                  <a:pos x="2" y="86"/>
                </a:cxn>
                <a:cxn ang="0">
                  <a:pos x="10" y="62"/>
                </a:cxn>
                <a:cxn ang="0">
                  <a:pos x="24" y="42"/>
                </a:cxn>
                <a:cxn ang="0">
                  <a:pos x="32" y="32"/>
                </a:cxn>
                <a:cxn ang="0">
                  <a:pos x="52" y="16"/>
                </a:cxn>
                <a:cxn ang="0">
                  <a:pos x="64" y="10"/>
                </a:cxn>
                <a:cxn ang="0">
                  <a:pos x="90" y="2"/>
                </a:cxn>
                <a:cxn ang="0">
                  <a:pos x="116" y="0"/>
                </a:cxn>
                <a:cxn ang="0">
                  <a:pos x="140" y="2"/>
                </a:cxn>
                <a:cxn ang="0">
                  <a:pos x="160" y="8"/>
                </a:cxn>
                <a:cxn ang="0">
                  <a:pos x="176" y="18"/>
                </a:cxn>
                <a:cxn ang="0">
                  <a:pos x="188" y="30"/>
                </a:cxn>
                <a:cxn ang="0">
                  <a:pos x="192" y="38"/>
                </a:cxn>
                <a:cxn ang="0">
                  <a:pos x="196" y="56"/>
                </a:cxn>
                <a:cxn ang="0">
                  <a:pos x="196" y="66"/>
                </a:cxn>
                <a:cxn ang="0">
                  <a:pos x="194" y="88"/>
                </a:cxn>
                <a:cxn ang="0">
                  <a:pos x="184" y="120"/>
                </a:cxn>
                <a:cxn ang="0">
                  <a:pos x="178" y="128"/>
                </a:cxn>
                <a:cxn ang="0">
                  <a:pos x="148" y="156"/>
                </a:cxn>
                <a:cxn ang="0">
                  <a:pos x="132" y="166"/>
                </a:cxn>
                <a:cxn ang="0">
                  <a:pos x="114" y="172"/>
                </a:cxn>
                <a:cxn ang="0">
                  <a:pos x="78" y="176"/>
                </a:cxn>
                <a:cxn ang="0">
                  <a:pos x="56" y="174"/>
                </a:cxn>
                <a:cxn ang="0">
                  <a:pos x="36" y="168"/>
                </a:cxn>
                <a:cxn ang="0">
                  <a:pos x="28" y="162"/>
                </a:cxn>
                <a:cxn ang="0">
                  <a:pos x="14" y="152"/>
                </a:cxn>
                <a:cxn ang="0">
                  <a:pos x="8" y="144"/>
                </a:cxn>
                <a:cxn ang="0">
                  <a:pos x="2" y="128"/>
                </a:cxn>
                <a:cxn ang="0">
                  <a:pos x="0" y="110"/>
                </a:cxn>
                <a:cxn ang="0">
                  <a:pos x="2" y="86"/>
                </a:cxn>
                <a:cxn ang="0">
                  <a:pos x="132" y="88"/>
                </a:cxn>
                <a:cxn ang="0">
                  <a:pos x="134" y="66"/>
                </a:cxn>
                <a:cxn ang="0">
                  <a:pos x="132" y="54"/>
                </a:cxn>
                <a:cxn ang="0">
                  <a:pos x="124" y="40"/>
                </a:cxn>
                <a:cxn ang="0">
                  <a:pos x="110" y="36"/>
                </a:cxn>
                <a:cxn ang="0">
                  <a:pos x="100" y="38"/>
                </a:cxn>
                <a:cxn ang="0">
                  <a:pos x="84" y="48"/>
                </a:cxn>
                <a:cxn ang="0">
                  <a:pos x="74" y="66"/>
                </a:cxn>
                <a:cxn ang="0">
                  <a:pos x="66" y="94"/>
                </a:cxn>
                <a:cxn ang="0">
                  <a:pos x="64" y="110"/>
                </a:cxn>
                <a:cxn ang="0">
                  <a:pos x="70" y="132"/>
                </a:cxn>
                <a:cxn ang="0">
                  <a:pos x="88" y="140"/>
                </a:cxn>
                <a:cxn ang="0">
                  <a:pos x="96" y="138"/>
                </a:cxn>
                <a:cxn ang="0">
                  <a:pos x="110" y="132"/>
                </a:cxn>
                <a:cxn ang="0">
                  <a:pos x="120" y="118"/>
                </a:cxn>
                <a:cxn ang="0">
                  <a:pos x="132" y="88"/>
                </a:cxn>
                <a:cxn ang="0">
                  <a:pos x="132" y="88"/>
                </a:cxn>
              </a:cxnLst>
              <a:rect l="0" t="0" r="r" b="b"/>
              <a:pathLst>
                <a:path w="196" h="176">
                  <a:moveTo>
                    <a:pt x="2" y="86"/>
                  </a:moveTo>
                  <a:lnTo>
                    <a:pt x="2" y="86"/>
                  </a:lnTo>
                  <a:lnTo>
                    <a:pt x="6" y="74"/>
                  </a:lnTo>
                  <a:lnTo>
                    <a:pt x="10" y="62"/>
                  </a:lnTo>
                  <a:lnTo>
                    <a:pt x="16" y="5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32" y="32"/>
                  </a:lnTo>
                  <a:lnTo>
                    <a:pt x="42" y="24"/>
                  </a:lnTo>
                  <a:lnTo>
                    <a:pt x="52" y="16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76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140" y="2"/>
                  </a:lnTo>
                  <a:lnTo>
                    <a:pt x="160" y="8"/>
                  </a:lnTo>
                  <a:lnTo>
                    <a:pt x="160" y="8"/>
                  </a:lnTo>
                  <a:lnTo>
                    <a:pt x="168" y="12"/>
                  </a:lnTo>
                  <a:lnTo>
                    <a:pt x="176" y="18"/>
                  </a:lnTo>
                  <a:lnTo>
                    <a:pt x="182" y="24"/>
                  </a:lnTo>
                  <a:lnTo>
                    <a:pt x="188" y="30"/>
                  </a:lnTo>
                  <a:lnTo>
                    <a:pt x="188" y="30"/>
                  </a:lnTo>
                  <a:lnTo>
                    <a:pt x="192" y="38"/>
                  </a:lnTo>
                  <a:lnTo>
                    <a:pt x="194" y="46"/>
                  </a:lnTo>
                  <a:lnTo>
                    <a:pt x="196" y="56"/>
                  </a:lnTo>
                  <a:lnTo>
                    <a:pt x="196" y="66"/>
                  </a:lnTo>
                  <a:lnTo>
                    <a:pt x="196" y="66"/>
                  </a:lnTo>
                  <a:lnTo>
                    <a:pt x="194" y="88"/>
                  </a:lnTo>
                  <a:lnTo>
                    <a:pt x="194" y="88"/>
                  </a:lnTo>
                  <a:lnTo>
                    <a:pt x="188" y="110"/>
                  </a:lnTo>
                  <a:lnTo>
                    <a:pt x="184" y="120"/>
                  </a:lnTo>
                  <a:lnTo>
                    <a:pt x="178" y="128"/>
                  </a:lnTo>
                  <a:lnTo>
                    <a:pt x="178" y="128"/>
                  </a:lnTo>
                  <a:lnTo>
                    <a:pt x="164" y="144"/>
                  </a:lnTo>
                  <a:lnTo>
                    <a:pt x="148" y="156"/>
                  </a:lnTo>
                  <a:lnTo>
                    <a:pt x="148" y="156"/>
                  </a:lnTo>
                  <a:lnTo>
                    <a:pt x="132" y="166"/>
                  </a:lnTo>
                  <a:lnTo>
                    <a:pt x="114" y="172"/>
                  </a:lnTo>
                  <a:lnTo>
                    <a:pt x="114" y="172"/>
                  </a:lnTo>
                  <a:lnTo>
                    <a:pt x="96" y="174"/>
                  </a:lnTo>
                  <a:lnTo>
                    <a:pt x="78" y="176"/>
                  </a:lnTo>
                  <a:lnTo>
                    <a:pt x="78" y="176"/>
                  </a:lnTo>
                  <a:lnTo>
                    <a:pt x="56" y="174"/>
                  </a:lnTo>
                  <a:lnTo>
                    <a:pt x="44" y="170"/>
                  </a:lnTo>
                  <a:lnTo>
                    <a:pt x="36" y="168"/>
                  </a:lnTo>
                  <a:lnTo>
                    <a:pt x="36" y="168"/>
                  </a:lnTo>
                  <a:lnTo>
                    <a:pt x="28" y="162"/>
                  </a:lnTo>
                  <a:lnTo>
                    <a:pt x="20" y="158"/>
                  </a:lnTo>
                  <a:lnTo>
                    <a:pt x="14" y="152"/>
                  </a:lnTo>
                  <a:lnTo>
                    <a:pt x="8" y="144"/>
                  </a:lnTo>
                  <a:lnTo>
                    <a:pt x="8" y="144"/>
                  </a:lnTo>
                  <a:lnTo>
                    <a:pt x="4" y="138"/>
                  </a:lnTo>
                  <a:lnTo>
                    <a:pt x="2" y="128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" y="86"/>
                  </a:lnTo>
                  <a:lnTo>
                    <a:pt x="2" y="86"/>
                  </a:lnTo>
                  <a:lnTo>
                    <a:pt x="2" y="86"/>
                  </a:lnTo>
                  <a:close/>
                  <a:moveTo>
                    <a:pt x="132" y="88"/>
                  </a:moveTo>
                  <a:lnTo>
                    <a:pt x="132" y="88"/>
                  </a:lnTo>
                  <a:lnTo>
                    <a:pt x="134" y="66"/>
                  </a:lnTo>
                  <a:lnTo>
                    <a:pt x="134" y="66"/>
                  </a:lnTo>
                  <a:lnTo>
                    <a:pt x="132" y="54"/>
                  </a:lnTo>
                  <a:lnTo>
                    <a:pt x="128" y="44"/>
                  </a:lnTo>
                  <a:lnTo>
                    <a:pt x="124" y="40"/>
                  </a:lnTo>
                  <a:lnTo>
                    <a:pt x="120" y="38"/>
                  </a:lnTo>
                  <a:lnTo>
                    <a:pt x="110" y="36"/>
                  </a:lnTo>
                  <a:lnTo>
                    <a:pt x="110" y="36"/>
                  </a:lnTo>
                  <a:lnTo>
                    <a:pt x="100" y="38"/>
                  </a:lnTo>
                  <a:lnTo>
                    <a:pt x="92" y="42"/>
                  </a:lnTo>
                  <a:lnTo>
                    <a:pt x="84" y="48"/>
                  </a:lnTo>
                  <a:lnTo>
                    <a:pt x="78" y="56"/>
                  </a:lnTo>
                  <a:lnTo>
                    <a:pt x="74" y="66"/>
                  </a:lnTo>
                  <a:lnTo>
                    <a:pt x="70" y="78"/>
                  </a:lnTo>
                  <a:lnTo>
                    <a:pt x="66" y="94"/>
                  </a:lnTo>
                  <a:lnTo>
                    <a:pt x="64" y="110"/>
                  </a:lnTo>
                  <a:lnTo>
                    <a:pt x="64" y="110"/>
                  </a:lnTo>
                  <a:lnTo>
                    <a:pt x="66" y="124"/>
                  </a:lnTo>
                  <a:lnTo>
                    <a:pt x="70" y="132"/>
                  </a:lnTo>
                  <a:lnTo>
                    <a:pt x="78" y="138"/>
                  </a:lnTo>
                  <a:lnTo>
                    <a:pt x="88" y="140"/>
                  </a:lnTo>
                  <a:lnTo>
                    <a:pt x="88" y="140"/>
                  </a:lnTo>
                  <a:lnTo>
                    <a:pt x="96" y="138"/>
                  </a:lnTo>
                  <a:lnTo>
                    <a:pt x="102" y="136"/>
                  </a:lnTo>
                  <a:lnTo>
                    <a:pt x="110" y="132"/>
                  </a:lnTo>
                  <a:lnTo>
                    <a:pt x="114" y="126"/>
                  </a:lnTo>
                  <a:lnTo>
                    <a:pt x="120" y="118"/>
                  </a:lnTo>
                  <a:lnTo>
                    <a:pt x="124" y="110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88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71" name="Freeform 51"/>
            <p:cNvSpPr>
              <a:spLocks noChangeAspect="1"/>
            </p:cNvSpPr>
            <p:nvPr/>
          </p:nvSpPr>
          <p:spPr bwMode="auto">
            <a:xfrm>
              <a:off x="3463" y="5916"/>
              <a:ext cx="202" cy="170"/>
            </a:xfrm>
            <a:custGeom>
              <a:avLst/>
              <a:gdLst/>
              <a:ahLst/>
              <a:cxnLst>
                <a:cxn ang="0">
                  <a:pos x="34" y="6"/>
                </a:cxn>
                <a:cxn ang="0">
                  <a:pos x="98" y="6"/>
                </a:cxn>
                <a:cxn ang="0">
                  <a:pos x="98" y="6"/>
                </a:cxn>
                <a:cxn ang="0">
                  <a:pos x="96" y="16"/>
                </a:cxn>
                <a:cxn ang="0">
                  <a:pos x="96" y="16"/>
                </a:cxn>
                <a:cxn ang="0">
                  <a:pos x="96" y="24"/>
                </a:cxn>
                <a:cxn ang="0">
                  <a:pos x="96" y="24"/>
                </a:cxn>
                <a:cxn ang="0">
                  <a:pos x="108" y="14"/>
                </a:cxn>
                <a:cxn ang="0">
                  <a:pos x="120" y="6"/>
                </a:cxn>
                <a:cxn ang="0">
                  <a:pos x="120" y="6"/>
                </a:cxn>
                <a:cxn ang="0">
                  <a:pos x="136" y="2"/>
                </a:cxn>
                <a:cxn ang="0">
                  <a:pos x="152" y="0"/>
                </a:cxn>
                <a:cxn ang="0">
                  <a:pos x="152" y="0"/>
                </a:cxn>
                <a:cxn ang="0">
                  <a:pos x="162" y="0"/>
                </a:cxn>
                <a:cxn ang="0">
                  <a:pos x="170" y="2"/>
                </a:cxn>
                <a:cxn ang="0">
                  <a:pos x="178" y="6"/>
                </a:cxn>
                <a:cxn ang="0">
                  <a:pos x="186" y="12"/>
                </a:cxn>
                <a:cxn ang="0">
                  <a:pos x="186" y="12"/>
                </a:cxn>
                <a:cxn ang="0">
                  <a:pos x="194" y="18"/>
                </a:cxn>
                <a:cxn ang="0">
                  <a:pos x="198" y="26"/>
                </a:cxn>
                <a:cxn ang="0">
                  <a:pos x="200" y="34"/>
                </a:cxn>
                <a:cxn ang="0">
                  <a:pos x="202" y="46"/>
                </a:cxn>
                <a:cxn ang="0">
                  <a:pos x="202" y="46"/>
                </a:cxn>
                <a:cxn ang="0">
                  <a:pos x="200" y="60"/>
                </a:cxn>
                <a:cxn ang="0">
                  <a:pos x="178" y="170"/>
                </a:cxn>
                <a:cxn ang="0">
                  <a:pos x="114" y="170"/>
                </a:cxn>
                <a:cxn ang="0">
                  <a:pos x="134" y="76"/>
                </a:cxn>
                <a:cxn ang="0">
                  <a:pos x="134" y="76"/>
                </a:cxn>
                <a:cxn ang="0">
                  <a:pos x="136" y="60"/>
                </a:cxn>
                <a:cxn ang="0">
                  <a:pos x="136" y="60"/>
                </a:cxn>
                <a:cxn ang="0">
                  <a:pos x="136" y="52"/>
                </a:cxn>
                <a:cxn ang="0">
                  <a:pos x="132" y="44"/>
                </a:cxn>
                <a:cxn ang="0">
                  <a:pos x="126" y="40"/>
                </a:cxn>
                <a:cxn ang="0">
                  <a:pos x="116" y="40"/>
                </a:cxn>
                <a:cxn ang="0">
                  <a:pos x="116" y="40"/>
                </a:cxn>
                <a:cxn ang="0">
                  <a:pos x="106" y="42"/>
                </a:cxn>
                <a:cxn ang="0">
                  <a:pos x="98" y="48"/>
                </a:cxn>
                <a:cxn ang="0">
                  <a:pos x="98" y="48"/>
                </a:cxn>
                <a:cxn ang="0">
                  <a:pos x="90" y="56"/>
                </a:cxn>
                <a:cxn ang="0">
                  <a:pos x="86" y="70"/>
                </a:cxn>
                <a:cxn ang="0">
                  <a:pos x="64" y="170"/>
                </a:cxn>
                <a:cxn ang="0">
                  <a:pos x="0" y="170"/>
                </a:cxn>
                <a:cxn ang="0">
                  <a:pos x="28" y="46"/>
                </a:cxn>
                <a:cxn ang="0">
                  <a:pos x="28" y="46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34" y="6"/>
                </a:cxn>
              </a:cxnLst>
              <a:rect l="0" t="0" r="r" b="b"/>
              <a:pathLst>
                <a:path w="202" h="170">
                  <a:moveTo>
                    <a:pt x="34" y="6"/>
                  </a:moveTo>
                  <a:lnTo>
                    <a:pt x="98" y="6"/>
                  </a:lnTo>
                  <a:lnTo>
                    <a:pt x="98" y="6"/>
                  </a:lnTo>
                  <a:lnTo>
                    <a:pt x="96" y="16"/>
                  </a:lnTo>
                  <a:lnTo>
                    <a:pt x="96" y="16"/>
                  </a:lnTo>
                  <a:lnTo>
                    <a:pt x="96" y="24"/>
                  </a:lnTo>
                  <a:lnTo>
                    <a:pt x="96" y="24"/>
                  </a:lnTo>
                  <a:lnTo>
                    <a:pt x="108" y="14"/>
                  </a:lnTo>
                  <a:lnTo>
                    <a:pt x="120" y="6"/>
                  </a:lnTo>
                  <a:lnTo>
                    <a:pt x="120" y="6"/>
                  </a:lnTo>
                  <a:lnTo>
                    <a:pt x="136" y="2"/>
                  </a:lnTo>
                  <a:lnTo>
                    <a:pt x="152" y="0"/>
                  </a:lnTo>
                  <a:lnTo>
                    <a:pt x="152" y="0"/>
                  </a:lnTo>
                  <a:lnTo>
                    <a:pt x="162" y="0"/>
                  </a:lnTo>
                  <a:lnTo>
                    <a:pt x="170" y="2"/>
                  </a:lnTo>
                  <a:lnTo>
                    <a:pt x="178" y="6"/>
                  </a:lnTo>
                  <a:lnTo>
                    <a:pt x="186" y="12"/>
                  </a:lnTo>
                  <a:lnTo>
                    <a:pt x="186" y="12"/>
                  </a:lnTo>
                  <a:lnTo>
                    <a:pt x="194" y="18"/>
                  </a:lnTo>
                  <a:lnTo>
                    <a:pt x="198" y="26"/>
                  </a:lnTo>
                  <a:lnTo>
                    <a:pt x="200" y="34"/>
                  </a:lnTo>
                  <a:lnTo>
                    <a:pt x="202" y="46"/>
                  </a:lnTo>
                  <a:lnTo>
                    <a:pt x="202" y="46"/>
                  </a:lnTo>
                  <a:lnTo>
                    <a:pt x="200" y="60"/>
                  </a:lnTo>
                  <a:lnTo>
                    <a:pt x="178" y="170"/>
                  </a:lnTo>
                  <a:lnTo>
                    <a:pt x="114" y="170"/>
                  </a:lnTo>
                  <a:lnTo>
                    <a:pt x="134" y="76"/>
                  </a:lnTo>
                  <a:lnTo>
                    <a:pt x="134" y="76"/>
                  </a:lnTo>
                  <a:lnTo>
                    <a:pt x="136" y="60"/>
                  </a:lnTo>
                  <a:lnTo>
                    <a:pt x="136" y="60"/>
                  </a:lnTo>
                  <a:lnTo>
                    <a:pt x="136" y="52"/>
                  </a:lnTo>
                  <a:lnTo>
                    <a:pt x="132" y="44"/>
                  </a:lnTo>
                  <a:lnTo>
                    <a:pt x="126" y="40"/>
                  </a:lnTo>
                  <a:lnTo>
                    <a:pt x="116" y="40"/>
                  </a:lnTo>
                  <a:lnTo>
                    <a:pt x="116" y="40"/>
                  </a:lnTo>
                  <a:lnTo>
                    <a:pt x="106" y="42"/>
                  </a:lnTo>
                  <a:lnTo>
                    <a:pt x="98" y="48"/>
                  </a:lnTo>
                  <a:lnTo>
                    <a:pt x="98" y="48"/>
                  </a:lnTo>
                  <a:lnTo>
                    <a:pt x="90" y="56"/>
                  </a:lnTo>
                  <a:lnTo>
                    <a:pt x="86" y="70"/>
                  </a:lnTo>
                  <a:lnTo>
                    <a:pt x="64" y="170"/>
                  </a:lnTo>
                  <a:lnTo>
                    <a:pt x="0" y="170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772" name="Freeform 52"/>
            <p:cNvSpPr>
              <a:spLocks noChangeAspect="1" noEditPoints="1"/>
            </p:cNvSpPr>
            <p:nvPr/>
          </p:nvSpPr>
          <p:spPr bwMode="auto">
            <a:xfrm>
              <a:off x="3667" y="5854"/>
              <a:ext cx="58" cy="60"/>
            </a:xfrm>
            <a:custGeom>
              <a:avLst/>
              <a:gdLst/>
              <a:ahLst/>
              <a:cxnLst>
                <a:cxn ang="0">
                  <a:pos x="50" y="8"/>
                </a:cxn>
                <a:cxn ang="0">
                  <a:pos x="58" y="30"/>
                </a:cxn>
                <a:cxn ang="0">
                  <a:pos x="56" y="42"/>
                </a:cxn>
                <a:cxn ang="0">
                  <a:pos x="50" y="52"/>
                </a:cxn>
                <a:cxn ang="0">
                  <a:pos x="28" y="60"/>
                </a:cxn>
                <a:cxn ang="0">
                  <a:pos x="18" y="58"/>
                </a:cxn>
                <a:cxn ang="0">
                  <a:pos x="8" y="52"/>
                </a:cxn>
                <a:cxn ang="0">
                  <a:pos x="0" y="30"/>
                </a:cxn>
                <a:cxn ang="0">
                  <a:pos x="2" y="18"/>
                </a:cxn>
                <a:cxn ang="0">
                  <a:pos x="8" y="8"/>
                </a:cxn>
                <a:cxn ang="0">
                  <a:pos x="28" y="0"/>
                </a:cxn>
                <a:cxn ang="0">
                  <a:pos x="40" y="2"/>
                </a:cxn>
                <a:cxn ang="0">
                  <a:pos x="50" y="8"/>
                </a:cxn>
                <a:cxn ang="0">
                  <a:pos x="48" y="12"/>
                </a:cxn>
                <a:cxn ang="0">
                  <a:pos x="38" y="6"/>
                </a:cxn>
                <a:cxn ang="0">
                  <a:pos x="28" y="4"/>
                </a:cxn>
                <a:cxn ang="0">
                  <a:pos x="10" y="12"/>
                </a:cxn>
                <a:cxn ang="0">
                  <a:pos x="6" y="20"/>
                </a:cxn>
                <a:cxn ang="0">
                  <a:pos x="4" y="30"/>
                </a:cxn>
                <a:cxn ang="0">
                  <a:pos x="10" y="48"/>
                </a:cxn>
                <a:cxn ang="0">
                  <a:pos x="18" y="54"/>
                </a:cxn>
                <a:cxn ang="0">
                  <a:pos x="28" y="56"/>
                </a:cxn>
                <a:cxn ang="0">
                  <a:pos x="48" y="48"/>
                </a:cxn>
                <a:cxn ang="0">
                  <a:pos x="52" y="40"/>
                </a:cxn>
                <a:cxn ang="0">
                  <a:pos x="54" y="30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18" y="14"/>
                </a:cxn>
                <a:cxn ang="0">
                  <a:pos x="30" y="14"/>
                </a:cxn>
                <a:cxn ang="0">
                  <a:pos x="36" y="16"/>
                </a:cxn>
                <a:cxn ang="0">
                  <a:pos x="38" y="20"/>
                </a:cxn>
                <a:cxn ang="0">
                  <a:pos x="40" y="24"/>
                </a:cxn>
                <a:cxn ang="0">
                  <a:pos x="36" y="30"/>
                </a:cxn>
                <a:cxn ang="0">
                  <a:pos x="34" y="32"/>
                </a:cxn>
                <a:cxn ang="0">
                  <a:pos x="34" y="46"/>
                </a:cxn>
                <a:cxn ang="0">
                  <a:pos x="24" y="32"/>
                </a:cxn>
                <a:cxn ang="0">
                  <a:pos x="18" y="46"/>
                </a:cxn>
                <a:cxn ang="0">
                  <a:pos x="34" y="24"/>
                </a:cxn>
                <a:cxn ang="0">
                  <a:pos x="34" y="20"/>
                </a:cxn>
                <a:cxn ang="0">
                  <a:pos x="30" y="18"/>
                </a:cxn>
                <a:cxn ang="0">
                  <a:pos x="24" y="24"/>
                </a:cxn>
                <a:cxn ang="0">
                  <a:pos x="30" y="28"/>
                </a:cxn>
                <a:cxn ang="0">
                  <a:pos x="34" y="26"/>
                </a:cxn>
                <a:cxn ang="0">
                  <a:pos x="34" y="24"/>
                </a:cxn>
                <a:cxn ang="0">
                  <a:pos x="34" y="24"/>
                </a:cxn>
              </a:cxnLst>
              <a:rect l="0" t="0" r="r" b="b"/>
              <a:pathLst>
                <a:path w="58" h="60">
                  <a:moveTo>
                    <a:pt x="50" y="8"/>
                  </a:moveTo>
                  <a:lnTo>
                    <a:pt x="50" y="8"/>
                  </a:lnTo>
                  <a:lnTo>
                    <a:pt x="56" y="18"/>
                  </a:lnTo>
                  <a:lnTo>
                    <a:pt x="58" y="30"/>
                  </a:lnTo>
                  <a:lnTo>
                    <a:pt x="58" y="30"/>
                  </a:lnTo>
                  <a:lnTo>
                    <a:pt x="56" y="42"/>
                  </a:lnTo>
                  <a:lnTo>
                    <a:pt x="50" y="52"/>
                  </a:lnTo>
                  <a:lnTo>
                    <a:pt x="50" y="52"/>
                  </a:lnTo>
                  <a:lnTo>
                    <a:pt x="40" y="58"/>
                  </a:lnTo>
                  <a:lnTo>
                    <a:pt x="28" y="60"/>
                  </a:lnTo>
                  <a:lnTo>
                    <a:pt x="28" y="60"/>
                  </a:lnTo>
                  <a:lnTo>
                    <a:pt x="18" y="58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8" y="8"/>
                  </a:lnTo>
                  <a:lnTo>
                    <a:pt x="8" y="8"/>
                  </a:lnTo>
                  <a:lnTo>
                    <a:pt x="18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40" y="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50" y="8"/>
                  </a:lnTo>
                  <a:close/>
                  <a:moveTo>
                    <a:pt x="48" y="12"/>
                  </a:moveTo>
                  <a:lnTo>
                    <a:pt x="48" y="12"/>
                  </a:lnTo>
                  <a:lnTo>
                    <a:pt x="38" y="6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18" y="6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6" y="20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6" y="40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8" y="54"/>
                  </a:lnTo>
                  <a:lnTo>
                    <a:pt x="28" y="56"/>
                  </a:lnTo>
                  <a:lnTo>
                    <a:pt x="28" y="56"/>
                  </a:lnTo>
                  <a:lnTo>
                    <a:pt x="38" y="54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52" y="40"/>
                  </a:lnTo>
                  <a:lnTo>
                    <a:pt x="54" y="30"/>
                  </a:lnTo>
                  <a:lnTo>
                    <a:pt x="54" y="30"/>
                  </a:lnTo>
                  <a:lnTo>
                    <a:pt x="52" y="20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48" y="12"/>
                  </a:lnTo>
                  <a:close/>
                  <a:moveTo>
                    <a:pt x="18" y="46"/>
                  </a:moveTo>
                  <a:lnTo>
                    <a:pt x="18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4" y="14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8" y="20"/>
                  </a:lnTo>
                  <a:lnTo>
                    <a:pt x="40" y="24"/>
                  </a:lnTo>
                  <a:lnTo>
                    <a:pt x="40" y="24"/>
                  </a:lnTo>
                  <a:lnTo>
                    <a:pt x="38" y="26"/>
                  </a:lnTo>
                  <a:lnTo>
                    <a:pt x="36" y="30"/>
                  </a:lnTo>
                  <a:lnTo>
                    <a:pt x="36" y="30"/>
                  </a:lnTo>
                  <a:lnTo>
                    <a:pt x="34" y="32"/>
                  </a:lnTo>
                  <a:lnTo>
                    <a:pt x="40" y="46"/>
                  </a:lnTo>
                  <a:lnTo>
                    <a:pt x="34" y="46"/>
                  </a:lnTo>
                  <a:lnTo>
                    <a:pt x="28" y="32"/>
                  </a:lnTo>
                  <a:lnTo>
                    <a:pt x="24" y="32"/>
                  </a:lnTo>
                  <a:lnTo>
                    <a:pt x="24" y="46"/>
                  </a:lnTo>
                  <a:lnTo>
                    <a:pt x="18" y="46"/>
                  </a:lnTo>
                  <a:lnTo>
                    <a:pt x="18" y="46"/>
                  </a:lnTo>
                  <a:close/>
                  <a:moveTo>
                    <a:pt x="34" y="24"/>
                  </a:moveTo>
                  <a:lnTo>
                    <a:pt x="34" y="2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24" y="24"/>
                  </a:lnTo>
                  <a:lnTo>
                    <a:pt x="24" y="28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4" y="24"/>
                  </a:lnTo>
                  <a:lnTo>
                    <a:pt x="34" y="24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0773" name="Rectangle 5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08013" y="138113"/>
            <a:ext cx="3136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7564" rIns="0" bIns="47564" numCol="1" anchor="ctr" anchorCtr="0" compatLnSpc="1">
            <a:prstTxWarp prst="textNoShape">
              <a:avLst/>
            </a:prstTxWarp>
          </a:bodyPr>
          <a:lstStyle>
            <a:lvl1pPr defTabSz="950913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900">
                <a:solidFill>
                  <a:srgbClr val="969696"/>
                </a:solidFill>
                <a:latin typeface="Arial" charset="0"/>
              </a:defRPr>
            </a:lvl1pPr>
          </a:lstStyle>
          <a:p>
            <a:r>
              <a:rPr lang="de-DE"/>
              <a:t>Robotron – Titel der Präsentation</a:t>
            </a:r>
          </a:p>
        </p:txBody>
      </p:sp>
      <p:pic>
        <p:nvPicPr>
          <p:cNvPr id="21" name="Grafik 20" descr="logo_opp_grau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92" y="9760776"/>
            <a:ext cx="1120500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19198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93663" indent="-93663" algn="l" rtl="0" fontAlgn="base">
      <a:spcBef>
        <a:spcPct val="30000"/>
      </a:spcBef>
      <a:spcAft>
        <a:spcPct val="0"/>
      </a:spcAft>
      <a:buChar char="•"/>
      <a:tabLst>
        <a:tab pos="93663" algn="l"/>
        <a:tab pos="538163" algn="l"/>
        <a:tab pos="981075" algn="l"/>
        <a:tab pos="1438275" algn="l"/>
        <a:tab pos="1882775" algn="l"/>
      </a:tabLs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538163" indent="-80963" algn="l" rtl="0" fontAlgn="base">
      <a:spcBef>
        <a:spcPct val="30000"/>
      </a:spcBef>
      <a:spcAft>
        <a:spcPct val="0"/>
      </a:spcAft>
      <a:buChar char="•"/>
      <a:tabLst>
        <a:tab pos="93663" algn="l"/>
        <a:tab pos="538163" algn="l"/>
        <a:tab pos="981075" algn="l"/>
        <a:tab pos="1438275" algn="l"/>
        <a:tab pos="1882775" algn="l"/>
      </a:tabLs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81075" indent="-66675" algn="l" rtl="0" fontAlgn="base">
      <a:spcBef>
        <a:spcPct val="30000"/>
      </a:spcBef>
      <a:spcAft>
        <a:spcPct val="0"/>
      </a:spcAft>
      <a:buChar char="•"/>
      <a:tabLst>
        <a:tab pos="93663" algn="l"/>
        <a:tab pos="538163" algn="l"/>
        <a:tab pos="981075" algn="l"/>
        <a:tab pos="1438275" algn="l"/>
        <a:tab pos="1882775" algn="l"/>
      </a:tabLs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438275" indent="-66675" algn="l" rtl="0" fontAlgn="base">
      <a:spcBef>
        <a:spcPct val="30000"/>
      </a:spcBef>
      <a:spcAft>
        <a:spcPct val="0"/>
      </a:spcAft>
      <a:buChar char="•"/>
      <a:tabLst>
        <a:tab pos="93663" algn="l"/>
        <a:tab pos="538163" algn="l"/>
        <a:tab pos="981075" algn="l"/>
        <a:tab pos="1438275" algn="l"/>
        <a:tab pos="1882775" algn="l"/>
      </a:tabLs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82775" indent="-53975" algn="l" rtl="0" fontAlgn="base">
      <a:spcBef>
        <a:spcPct val="30000"/>
      </a:spcBef>
      <a:spcAft>
        <a:spcPct val="0"/>
      </a:spcAft>
      <a:buChar char="•"/>
      <a:tabLst>
        <a:tab pos="93663" algn="l"/>
        <a:tab pos="538163" algn="l"/>
        <a:tab pos="981075" algn="l"/>
        <a:tab pos="1438275" algn="l"/>
        <a:tab pos="1882775" algn="l"/>
      </a:tabLs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de-DE"/>
              <a:t>Seite </a:t>
            </a:r>
            <a:fld id="{3FC23CAF-62DE-499F-9FE8-3D2F9A38344F}" type="slidenum">
              <a:rPr lang="de-DE"/>
              <a:pPr/>
              <a:t>1</a:t>
            </a:fld>
            <a:endParaRPr lang="de-DE"/>
          </a:p>
        </p:txBody>
      </p:sp>
      <p:sp>
        <p:nvSpPr>
          <p:cNvPr id="5" name="Rectangle 53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/>
              <a:t>Robotron – Titel der Präsentation</a:t>
            </a:r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6113" y="768350"/>
            <a:ext cx="5799137" cy="4351338"/>
          </a:xfrm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46113" y="768350"/>
            <a:ext cx="5799137" cy="43513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B81ACADF-8700-443B-92F0-9BC5323F58AA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Robotron – Titel der Präsentation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04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46113" y="768350"/>
            <a:ext cx="5799137" cy="43513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B81ACADF-8700-443B-92F0-9BC5323F58AA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Robotron – Titel der Präsentation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016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46113" y="768350"/>
            <a:ext cx="5799137" cy="43513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B81ACADF-8700-443B-92F0-9BC5323F58AA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Robotron – Titel der Präsentation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416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46113" y="768350"/>
            <a:ext cx="5799137" cy="43513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B81ACADF-8700-443B-92F0-9BC5323F58AA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Robotron – Titel der Präsentation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377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46113" y="768350"/>
            <a:ext cx="5799137" cy="43513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B81ACADF-8700-443B-92F0-9BC5323F58AA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Robotron – Titel der Präsentation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007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46113" y="768350"/>
            <a:ext cx="5799137" cy="43513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B81ACADF-8700-443B-92F0-9BC5323F58AA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Robotron – Titel der Präsentation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56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2434" name="Picture 18" descr="pfeil_r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341438"/>
            <a:ext cx="1533525" cy="1870075"/>
          </a:xfrm>
          <a:prstGeom prst="rect">
            <a:avLst/>
          </a:prstGeom>
          <a:noFill/>
        </p:spPr>
      </p:pic>
      <p:sp>
        <p:nvSpPr>
          <p:cNvPr id="5724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116013" y="2492375"/>
            <a:ext cx="7488237" cy="2016125"/>
          </a:xfrm>
        </p:spPr>
        <p:txBody>
          <a:bodyPr anchor="t"/>
          <a:lstStyle>
            <a:lvl1pPr>
              <a:spcAft>
                <a:spcPct val="50000"/>
              </a:spcAft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72420" name="Rectangle 4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2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7242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076825" y="6237288"/>
            <a:ext cx="4067175" cy="287337"/>
          </a:xfrm>
          <a:solidFill>
            <a:srgbClr val="AA272F"/>
          </a:solidFill>
          <a:ln algn="ctr"/>
        </p:spPr>
        <p:txBody>
          <a:bodyPr wrap="none" lIns="91440" rIns="360000"/>
          <a:lstStyle>
            <a:lvl1pPr marL="0" indent="0" algn="r" eaLnBrk="0" hangingPunct="0">
              <a:lnSpc>
                <a:spcPct val="75000"/>
              </a:lnSpc>
              <a:spcBef>
                <a:spcPct val="50000"/>
              </a:spcBef>
              <a:spcAft>
                <a:spcPct val="30000"/>
              </a:spcAft>
              <a:buClrTx/>
              <a:buSzTx/>
              <a:buFontTx/>
              <a:buNone/>
              <a:tabLst/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grpSp>
        <p:nvGrpSpPr>
          <p:cNvPr id="572422" name="Group 6"/>
          <p:cNvGrpSpPr>
            <a:grpSpLocks/>
          </p:cNvGrpSpPr>
          <p:nvPr/>
        </p:nvGrpSpPr>
        <p:grpSpPr bwMode="auto">
          <a:xfrm>
            <a:off x="5076825" y="328613"/>
            <a:ext cx="3816350" cy="579437"/>
            <a:chOff x="2122" y="161"/>
            <a:chExt cx="3121" cy="474"/>
          </a:xfrm>
        </p:grpSpPr>
        <p:sp>
          <p:nvSpPr>
            <p:cNvPr id="572423" name="Freeform 7"/>
            <p:cNvSpPr>
              <a:spLocks/>
            </p:cNvSpPr>
            <p:nvPr userDrawn="1"/>
          </p:nvSpPr>
          <p:spPr bwMode="auto">
            <a:xfrm>
              <a:off x="2122" y="292"/>
              <a:ext cx="303" cy="332"/>
            </a:xfrm>
            <a:custGeom>
              <a:avLst/>
              <a:gdLst/>
              <a:ahLst/>
              <a:cxnLst>
                <a:cxn ang="0">
                  <a:pos x="66" y="11"/>
                </a:cxn>
                <a:cxn ang="0">
                  <a:pos x="188" y="11"/>
                </a:cxn>
                <a:cxn ang="0">
                  <a:pos x="178" y="71"/>
                </a:cxn>
                <a:cxn ang="0">
                  <a:pos x="180" y="71"/>
                </a:cxn>
                <a:cxn ang="0">
                  <a:pos x="180" y="71"/>
                </a:cxn>
                <a:cxn ang="0">
                  <a:pos x="188" y="55"/>
                </a:cxn>
                <a:cxn ang="0">
                  <a:pos x="199" y="41"/>
                </a:cxn>
                <a:cxn ang="0">
                  <a:pos x="213" y="27"/>
                </a:cxn>
                <a:cxn ang="0">
                  <a:pos x="227" y="19"/>
                </a:cxn>
                <a:cxn ang="0">
                  <a:pos x="227" y="19"/>
                </a:cxn>
                <a:cxn ang="0">
                  <a:pos x="240" y="11"/>
                </a:cxn>
                <a:cxn ang="0">
                  <a:pos x="259" y="6"/>
                </a:cxn>
                <a:cxn ang="0">
                  <a:pos x="278" y="3"/>
                </a:cxn>
                <a:cxn ang="0">
                  <a:pos x="303" y="0"/>
                </a:cxn>
                <a:cxn ang="0">
                  <a:pos x="281" y="106"/>
                </a:cxn>
                <a:cxn ang="0">
                  <a:pos x="259" y="106"/>
                </a:cxn>
                <a:cxn ang="0">
                  <a:pos x="259" y="106"/>
                </a:cxn>
                <a:cxn ang="0">
                  <a:pos x="238" y="106"/>
                </a:cxn>
                <a:cxn ang="0">
                  <a:pos x="218" y="112"/>
                </a:cxn>
                <a:cxn ang="0">
                  <a:pos x="202" y="117"/>
                </a:cxn>
                <a:cxn ang="0">
                  <a:pos x="188" y="125"/>
                </a:cxn>
                <a:cxn ang="0">
                  <a:pos x="188" y="125"/>
                </a:cxn>
                <a:cxn ang="0">
                  <a:pos x="175" y="139"/>
                </a:cxn>
                <a:cxn ang="0">
                  <a:pos x="167" y="155"/>
                </a:cxn>
                <a:cxn ang="0">
                  <a:pos x="159" y="172"/>
                </a:cxn>
                <a:cxn ang="0">
                  <a:pos x="150" y="196"/>
                </a:cxn>
                <a:cxn ang="0">
                  <a:pos x="123" y="332"/>
                </a:cxn>
                <a:cxn ang="0">
                  <a:pos x="0" y="332"/>
                </a:cxn>
                <a:cxn ang="0">
                  <a:pos x="52" y="85"/>
                </a:cxn>
                <a:cxn ang="0">
                  <a:pos x="52" y="85"/>
                </a:cxn>
                <a:cxn ang="0">
                  <a:pos x="66" y="11"/>
                </a:cxn>
                <a:cxn ang="0">
                  <a:pos x="66" y="11"/>
                </a:cxn>
                <a:cxn ang="0">
                  <a:pos x="66" y="11"/>
                </a:cxn>
              </a:cxnLst>
              <a:rect l="0" t="0" r="r" b="b"/>
              <a:pathLst>
                <a:path w="303" h="332">
                  <a:moveTo>
                    <a:pt x="66" y="11"/>
                  </a:moveTo>
                  <a:lnTo>
                    <a:pt x="188" y="11"/>
                  </a:lnTo>
                  <a:lnTo>
                    <a:pt x="178" y="71"/>
                  </a:lnTo>
                  <a:lnTo>
                    <a:pt x="180" y="71"/>
                  </a:lnTo>
                  <a:lnTo>
                    <a:pt x="180" y="71"/>
                  </a:lnTo>
                  <a:lnTo>
                    <a:pt x="188" y="55"/>
                  </a:lnTo>
                  <a:lnTo>
                    <a:pt x="199" y="41"/>
                  </a:lnTo>
                  <a:lnTo>
                    <a:pt x="213" y="27"/>
                  </a:lnTo>
                  <a:lnTo>
                    <a:pt x="227" y="19"/>
                  </a:lnTo>
                  <a:lnTo>
                    <a:pt x="227" y="19"/>
                  </a:lnTo>
                  <a:lnTo>
                    <a:pt x="240" y="11"/>
                  </a:lnTo>
                  <a:lnTo>
                    <a:pt x="259" y="6"/>
                  </a:lnTo>
                  <a:lnTo>
                    <a:pt x="278" y="3"/>
                  </a:lnTo>
                  <a:lnTo>
                    <a:pt x="303" y="0"/>
                  </a:lnTo>
                  <a:lnTo>
                    <a:pt x="281" y="106"/>
                  </a:lnTo>
                  <a:lnTo>
                    <a:pt x="259" y="106"/>
                  </a:lnTo>
                  <a:lnTo>
                    <a:pt x="259" y="106"/>
                  </a:lnTo>
                  <a:lnTo>
                    <a:pt x="238" y="106"/>
                  </a:lnTo>
                  <a:lnTo>
                    <a:pt x="218" y="112"/>
                  </a:lnTo>
                  <a:lnTo>
                    <a:pt x="202" y="117"/>
                  </a:lnTo>
                  <a:lnTo>
                    <a:pt x="188" y="125"/>
                  </a:lnTo>
                  <a:lnTo>
                    <a:pt x="188" y="125"/>
                  </a:lnTo>
                  <a:lnTo>
                    <a:pt x="175" y="139"/>
                  </a:lnTo>
                  <a:lnTo>
                    <a:pt x="167" y="155"/>
                  </a:lnTo>
                  <a:lnTo>
                    <a:pt x="159" y="172"/>
                  </a:lnTo>
                  <a:lnTo>
                    <a:pt x="150" y="196"/>
                  </a:lnTo>
                  <a:lnTo>
                    <a:pt x="123" y="332"/>
                  </a:lnTo>
                  <a:lnTo>
                    <a:pt x="0" y="332"/>
                  </a:lnTo>
                  <a:lnTo>
                    <a:pt x="52" y="85"/>
                  </a:lnTo>
                  <a:lnTo>
                    <a:pt x="52" y="85"/>
                  </a:lnTo>
                  <a:lnTo>
                    <a:pt x="66" y="11"/>
                  </a:lnTo>
                  <a:lnTo>
                    <a:pt x="66" y="11"/>
                  </a:lnTo>
                  <a:lnTo>
                    <a:pt x="66" y="11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2424" name="Freeform 8"/>
            <p:cNvSpPr>
              <a:spLocks noEditPoints="1"/>
            </p:cNvSpPr>
            <p:nvPr userDrawn="1"/>
          </p:nvSpPr>
          <p:spPr bwMode="auto">
            <a:xfrm>
              <a:off x="2422" y="292"/>
              <a:ext cx="384" cy="343"/>
            </a:xfrm>
            <a:custGeom>
              <a:avLst/>
              <a:gdLst/>
              <a:ahLst/>
              <a:cxnLst>
                <a:cxn ang="0">
                  <a:pos x="6" y="169"/>
                </a:cxn>
                <a:cxn ang="0">
                  <a:pos x="22" y="123"/>
                </a:cxn>
                <a:cxn ang="0">
                  <a:pos x="47" y="82"/>
                </a:cxn>
                <a:cxn ang="0">
                  <a:pos x="63" y="63"/>
                </a:cxn>
                <a:cxn ang="0">
                  <a:pos x="104" y="33"/>
                </a:cxn>
                <a:cxn ang="0">
                  <a:pos x="126" y="22"/>
                </a:cxn>
                <a:cxn ang="0">
                  <a:pos x="175" y="6"/>
                </a:cxn>
                <a:cxn ang="0">
                  <a:pos x="229" y="0"/>
                </a:cxn>
                <a:cxn ang="0">
                  <a:pos x="251" y="3"/>
                </a:cxn>
                <a:cxn ang="0">
                  <a:pos x="292" y="8"/>
                </a:cxn>
                <a:cxn ang="0">
                  <a:pos x="311" y="17"/>
                </a:cxn>
                <a:cxn ang="0">
                  <a:pos x="344" y="33"/>
                </a:cxn>
                <a:cxn ang="0">
                  <a:pos x="365" y="60"/>
                </a:cxn>
                <a:cxn ang="0">
                  <a:pos x="374" y="74"/>
                </a:cxn>
                <a:cxn ang="0">
                  <a:pos x="384" y="109"/>
                </a:cxn>
                <a:cxn ang="0">
                  <a:pos x="384" y="128"/>
                </a:cxn>
                <a:cxn ang="0">
                  <a:pos x="382" y="169"/>
                </a:cxn>
                <a:cxn ang="0">
                  <a:pos x="374" y="194"/>
                </a:cxn>
                <a:cxn ang="0">
                  <a:pos x="357" y="234"/>
                </a:cxn>
                <a:cxn ang="0">
                  <a:pos x="346" y="254"/>
                </a:cxn>
                <a:cxn ang="0">
                  <a:pos x="322" y="283"/>
                </a:cxn>
                <a:cxn ang="0">
                  <a:pos x="292" y="305"/>
                </a:cxn>
                <a:cxn ang="0">
                  <a:pos x="259" y="324"/>
                </a:cxn>
                <a:cxn ang="0">
                  <a:pos x="224" y="335"/>
                </a:cxn>
                <a:cxn ang="0">
                  <a:pos x="153" y="343"/>
                </a:cxn>
                <a:cxn ang="0">
                  <a:pos x="128" y="343"/>
                </a:cxn>
                <a:cxn ang="0">
                  <a:pos x="87" y="335"/>
                </a:cxn>
                <a:cxn ang="0">
                  <a:pos x="68" y="327"/>
                </a:cxn>
                <a:cxn ang="0">
                  <a:pos x="38" y="308"/>
                </a:cxn>
                <a:cxn ang="0">
                  <a:pos x="17" y="283"/>
                </a:cxn>
                <a:cxn ang="0">
                  <a:pos x="8" y="267"/>
                </a:cxn>
                <a:cxn ang="0">
                  <a:pos x="0" y="234"/>
                </a:cxn>
                <a:cxn ang="0">
                  <a:pos x="0" y="215"/>
                </a:cxn>
                <a:cxn ang="0">
                  <a:pos x="6" y="169"/>
                </a:cxn>
                <a:cxn ang="0">
                  <a:pos x="256" y="169"/>
                </a:cxn>
                <a:cxn ang="0">
                  <a:pos x="259" y="150"/>
                </a:cxn>
                <a:cxn ang="0">
                  <a:pos x="262" y="131"/>
                </a:cxn>
                <a:cxn ang="0">
                  <a:pos x="256" y="104"/>
                </a:cxn>
                <a:cxn ang="0">
                  <a:pos x="248" y="85"/>
                </a:cxn>
                <a:cxn ang="0">
                  <a:pos x="235" y="74"/>
                </a:cxn>
                <a:cxn ang="0">
                  <a:pos x="213" y="71"/>
                </a:cxn>
                <a:cxn ang="0">
                  <a:pos x="196" y="74"/>
                </a:cxn>
                <a:cxn ang="0">
                  <a:pos x="166" y="93"/>
                </a:cxn>
                <a:cxn ang="0">
                  <a:pos x="142" y="128"/>
                </a:cxn>
                <a:cxn ang="0">
                  <a:pos x="128" y="183"/>
                </a:cxn>
                <a:cxn ang="0">
                  <a:pos x="123" y="218"/>
                </a:cxn>
                <a:cxn ang="0">
                  <a:pos x="131" y="251"/>
                </a:cxn>
                <a:cxn ang="0">
                  <a:pos x="145" y="264"/>
                </a:cxn>
                <a:cxn ang="0">
                  <a:pos x="161" y="273"/>
                </a:cxn>
                <a:cxn ang="0">
                  <a:pos x="172" y="273"/>
                </a:cxn>
                <a:cxn ang="0">
                  <a:pos x="202" y="267"/>
                </a:cxn>
                <a:cxn ang="0">
                  <a:pos x="224" y="248"/>
                </a:cxn>
                <a:cxn ang="0">
                  <a:pos x="243" y="215"/>
                </a:cxn>
                <a:cxn ang="0">
                  <a:pos x="256" y="169"/>
                </a:cxn>
                <a:cxn ang="0">
                  <a:pos x="256" y="169"/>
                </a:cxn>
              </a:cxnLst>
              <a:rect l="0" t="0" r="r" b="b"/>
              <a:pathLst>
                <a:path w="384" h="343">
                  <a:moveTo>
                    <a:pt x="6" y="169"/>
                  </a:moveTo>
                  <a:lnTo>
                    <a:pt x="6" y="169"/>
                  </a:lnTo>
                  <a:lnTo>
                    <a:pt x="11" y="145"/>
                  </a:lnTo>
                  <a:lnTo>
                    <a:pt x="22" y="123"/>
                  </a:lnTo>
                  <a:lnTo>
                    <a:pt x="33" y="101"/>
                  </a:lnTo>
                  <a:lnTo>
                    <a:pt x="47" y="82"/>
                  </a:lnTo>
                  <a:lnTo>
                    <a:pt x="47" y="82"/>
                  </a:lnTo>
                  <a:lnTo>
                    <a:pt x="63" y="63"/>
                  </a:lnTo>
                  <a:lnTo>
                    <a:pt x="82" y="46"/>
                  </a:lnTo>
                  <a:lnTo>
                    <a:pt x="104" y="33"/>
                  </a:lnTo>
                  <a:lnTo>
                    <a:pt x="126" y="22"/>
                  </a:lnTo>
                  <a:lnTo>
                    <a:pt x="126" y="22"/>
                  </a:lnTo>
                  <a:lnTo>
                    <a:pt x="150" y="14"/>
                  </a:lnTo>
                  <a:lnTo>
                    <a:pt x="175" y="6"/>
                  </a:lnTo>
                  <a:lnTo>
                    <a:pt x="202" y="3"/>
                  </a:lnTo>
                  <a:lnTo>
                    <a:pt x="229" y="0"/>
                  </a:lnTo>
                  <a:lnTo>
                    <a:pt x="229" y="0"/>
                  </a:lnTo>
                  <a:lnTo>
                    <a:pt x="251" y="3"/>
                  </a:lnTo>
                  <a:lnTo>
                    <a:pt x="273" y="6"/>
                  </a:lnTo>
                  <a:lnTo>
                    <a:pt x="292" y="8"/>
                  </a:lnTo>
                  <a:lnTo>
                    <a:pt x="311" y="17"/>
                  </a:lnTo>
                  <a:lnTo>
                    <a:pt x="311" y="17"/>
                  </a:lnTo>
                  <a:lnTo>
                    <a:pt x="327" y="25"/>
                  </a:lnTo>
                  <a:lnTo>
                    <a:pt x="344" y="33"/>
                  </a:lnTo>
                  <a:lnTo>
                    <a:pt x="354" y="46"/>
                  </a:lnTo>
                  <a:lnTo>
                    <a:pt x="365" y="60"/>
                  </a:lnTo>
                  <a:lnTo>
                    <a:pt x="365" y="60"/>
                  </a:lnTo>
                  <a:lnTo>
                    <a:pt x="374" y="74"/>
                  </a:lnTo>
                  <a:lnTo>
                    <a:pt x="379" y="90"/>
                  </a:lnTo>
                  <a:lnTo>
                    <a:pt x="384" y="109"/>
                  </a:lnTo>
                  <a:lnTo>
                    <a:pt x="384" y="128"/>
                  </a:lnTo>
                  <a:lnTo>
                    <a:pt x="384" y="128"/>
                  </a:lnTo>
                  <a:lnTo>
                    <a:pt x="384" y="150"/>
                  </a:lnTo>
                  <a:lnTo>
                    <a:pt x="382" y="169"/>
                  </a:lnTo>
                  <a:lnTo>
                    <a:pt x="382" y="169"/>
                  </a:lnTo>
                  <a:lnTo>
                    <a:pt x="374" y="194"/>
                  </a:lnTo>
                  <a:lnTo>
                    <a:pt x="368" y="215"/>
                  </a:lnTo>
                  <a:lnTo>
                    <a:pt x="357" y="234"/>
                  </a:lnTo>
                  <a:lnTo>
                    <a:pt x="346" y="254"/>
                  </a:lnTo>
                  <a:lnTo>
                    <a:pt x="346" y="254"/>
                  </a:lnTo>
                  <a:lnTo>
                    <a:pt x="335" y="267"/>
                  </a:lnTo>
                  <a:lnTo>
                    <a:pt x="322" y="283"/>
                  </a:lnTo>
                  <a:lnTo>
                    <a:pt x="305" y="294"/>
                  </a:lnTo>
                  <a:lnTo>
                    <a:pt x="292" y="305"/>
                  </a:lnTo>
                  <a:lnTo>
                    <a:pt x="292" y="305"/>
                  </a:lnTo>
                  <a:lnTo>
                    <a:pt x="259" y="324"/>
                  </a:lnTo>
                  <a:lnTo>
                    <a:pt x="224" y="335"/>
                  </a:lnTo>
                  <a:lnTo>
                    <a:pt x="224" y="335"/>
                  </a:lnTo>
                  <a:lnTo>
                    <a:pt x="188" y="341"/>
                  </a:lnTo>
                  <a:lnTo>
                    <a:pt x="153" y="343"/>
                  </a:lnTo>
                  <a:lnTo>
                    <a:pt x="153" y="343"/>
                  </a:lnTo>
                  <a:lnTo>
                    <a:pt x="128" y="343"/>
                  </a:lnTo>
                  <a:lnTo>
                    <a:pt x="106" y="338"/>
                  </a:lnTo>
                  <a:lnTo>
                    <a:pt x="87" y="335"/>
                  </a:lnTo>
                  <a:lnTo>
                    <a:pt x="68" y="327"/>
                  </a:lnTo>
                  <a:lnTo>
                    <a:pt x="68" y="327"/>
                  </a:lnTo>
                  <a:lnTo>
                    <a:pt x="55" y="319"/>
                  </a:lnTo>
                  <a:lnTo>
                    <a:pt x="38" y="308"/>
                  </a:lnTo>
                  <a:lnTo>
                    <a:pt x="27" y="297"/>
                  </a:lnTo>
                  <a:lnTo>
                    <a:pt x="17" y="283"/>
                  </a:lnTo>
                  <a:lnTo>
                    <a:pt x="17" y="283"/>
                  </a:lnTo>
                  <a:lnTo>
                    <a:pt x="8" y="267"/>
                  </a:lnTo>
                  <a:lnTo>
                    <a:pt x="3" y="251"/>
                  </a:lnTo>
                  <a:lnTo>
                    <a:pt x="0" y="234"/>
                  </a:lnTo>
                  <a:lnTo>
                    <a:pt x="0" y="215"/>
                  </a:lnTo>
                  <a:lnTo>
                    <a:pt x="0" y="215"/>
                  </a:lnTo>
                  <a:lnTo>
                    <a:pt x="6" y="169"/>
                  </a:lnTo>
                  <a:lnTo>
                    <a:pt x="6" y="169"/>
                  </a:lnTo>
                  <a:lnTo>
                    <a:pt x="6" y="169"/>
                  </a:lnTo>
                  <a:close/>
                  <a:moveTo>
                    <a:pt x="256" y="169"/>
                  </a:moveTo>
                  <a:lnTo>
                    <a:pt x="256" y="169"/>
                  </a:lnTo>
                  <a:lnTo>
                    <a:pt x="259" y="150"/>
                  </a:lnTo>
                  <a:lnTo>
                    <a:pt x="262" y="131"/>
                  </a:lnTo>
                  <a:lnTo>
                    <a:pt x="262" y="131"/>
                  </a:lnTo>
                  <a:lnTo>
                    <a:pt x="259" y="117"/>
                  </a:lnTo>
                  <a:lnTo>
                    <a:pt x="256" y="104"/>
                  </a:lnTo>
                  <a:lnTo>
                    <a:pt x="254" y="96"/>
                  </a:lnTo>
                  <a:lnTo>
                    <a:pt x="248" y="85"/>
                  </a:lnTo>
                  <a:lnTo>
                    <a:pt x="243" y="79"/>
                  </a:lnTo>
                  <a:lnTo>
                    <a:pt x="235" y="74"/>
                  </a:lnTo>
                  <a:lnTo>
                    <a:pt x="224" y="71"/>
                  </a:lnTo>
                  <a:lnTo>
                    <a:pt x="213" y="71"/>
                  </a:lnTo>
                  <a:lnTo>
                    <a:pt x="213" y="71"/>
                  </a:lnTo>
                  <a:lnTo>
                    <a:pt x="196" y="74"/>
                  </a:lnTo>
                  <a:lnTo>
                    <a:pt x="180" y="82"/>
                  </a:lnTo>
                  <a:lnTo>
                    <a:pt x="166" y="93"/>
                  </a:lnTo>
                  <a:lnTo>
                    <a:pt x="153" y="109"/>
                  </a:lnTo>
                  <a:lnTo>
                    <a:pt x="142" y="128"/>
                  </a:lnTo>
                  <a:lnTo>
                    <a:pt x="134" y="155"/>
                  </a:lnTo>
                  <a:lnTo>
                    <a:pt x="128" y="183"/>
                  </a:lnTo>
                  <a:lnTo>
                    <a:pt x="123" y="218"/>
                  </a:lnTo>
                  <a:lnTo>
                    <a:pt x="123" y="218"/>
                  </a:lnTo>
                  <a:lnTo>
                    <a:pt x="128" y="240"/>
                  </a:lnTo>
                  <a:lnTo>
                    <a:pt x="131" y="251"/>
                  </a:lnTo>
                  <a:lnTo>
                    <a:pt x="136" y="259"/>
                  </a:lnTo>
                  <a:lnTo>
                    <a:pt x="145" y="264"/>
                  </a:lnTo>
                  <a:lnTo>
                    <a:pt x="150" y="270"/>
                  </a:lnTo>
                  <a:lnTo>
                    <a:pt x="161" y="273"/>
                  </a:lnTo>
                  <a:lnTo>
                    <a:pt x="172" y="273"/>
                  </a:lnTo>
                  <a:lnTo>
                    <a:pt x="172" y="273"/>
                  </a:lnTo>
                  <a:lnTo>
                    <a:pt x="186" y="270"/>
                  </a:lnTo>
                  <a:lnTo>
                    <a:pt x="202" y="267"/>
                  </a:lnTo>
                  <a:lnTo>
                    <a:pt x="213" y="259"/>
                  </a:lnTo>
                  <a:lnTo>
                    <a:pt x="224" y="248"/>
                  </a:lnTo>
                  <a:lnTo>
                    <a:pt x="235" y="232"/>
                  </a:lnTo>
                  <a:lnTo>
                    <a:pt x="243" y="215"/>
                  </a:lnTo>
                  <a:lnTo>
                    <a:pt x="251" y="194"/>
                  </a:lnTo>
                  <a:lnTo>
                    <a:pt x="256" y="169"/>
                  </a:lnTo>
                  <a:lnTo>
                    <a:pt x="256" y="169"/>
                  </a:lnTo>
                  <a:lnTo>
                    <a:pt x="256" y="169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2425" name="Freeform 9"/>
            <p:cNvSpPr>
              <a:spLocks noEditPoints="1"/>
            </p:cNvSpPr>
            <p:nvPr userDrawn="1"/>
          </p:nvSpPr>
          <p:spPr bwMode="auto">
            <a:xfrm>
              <a:off x="2831" y="161"/>
              <a:ext cx="406" cy="474"/>
            </a:xfrm>
            <a:custGeom>
              <a:avLst/>
              <a:gdLst/>
              <a:ahLst/>
              <a:cxnLst>
                <a:cxn ang="0">
                  <a:pos x="185" y="177"/>
                </a:cxn>
                <a:cxn ang="0">
                  <a:pos x="210" y="158"/>
                </a:cxn>
                <a:cxn ang="0">
                  <a:pos x="267" y="134"/>
                </a:cxn>
                <a:cxn ang="0">
                  <a:pos x="300" y="131"/>
                </a:cxn>
                <a:cxn ang="0">
                  <a:pos x="354" y="145"/>
                </a:cxn>
                <a:cxn ang="0">
                  <a:pos x="365" y="150"/>
                </a:cxn>
                <a:cxn ang="0">
                  <a:pos x="384" y="169"/>
                </a:cxn>
                <a:cxn ang="0">
                  <a:pos x="392" y="180"/>
                </a:cxn>
                <a:cxn ang="0">
                  <a:pos x="403" y="210"/>
                </a:cxn>
                <a:cxn ang="0">
                  <a:pos x="406" y="248"/>
                </a:cxn>
                <a:cxn ang="0">
                  <a:pos x="406" y="276"/>
                </a:cxn>
                <a:cxn ang="0">
                  <a:pos x="395" y="330"/>
                </a:cxn>
                <a:cxn ang="0">
                  <a:pos x="384" y="355"/>
                </a:cxn>
                <a:cxn ang="0">
                  <a:pos x="357" y="404"/>
                </a:cxn>
                <a:cxn ang="0">
                  <a:pos x="319" y="439"/>
                </a:cxn>
                <a:cxn ang="0">
                  <a:pos x="297" y="455"/>
                </a:cxn>
                <a:cxn ang="0">
                  <a:pos x="248" y="472"/>
                </a:cxn>
                <a:cxn ang="0">
                  <a:pos x="218" y="474"/>
                </a:cxn>
                <a:cxn ang="0">
                  <a:pos x="188" y="472"/>
                </a:cxn>
                <a:cxn ang="0">
                  <a:pos x="161" y="458"/>
                </a:cxn>
                <a:cxn ang="0">
                  <a:pos x="150" y="447"/>
                </a:cxn>
                <a:cxn ang="0">
                  <a:pos x="139" y="428"/>
                </a:cxn>
                <a:cxn ang="0">
                  <a:pos x="133" y="417"/>
                </a:cxn>
                <a:cxn ang="0">
                  <a:pos x="120" y="463"/>
                </a:cxn>
                <a:cxn ang="0">
                  <a:pos x="101" y="0"/>
                </a:cxn>
                <a:cxn ang="0">
                  <a:pos x="221" y="0"/>
                </a:cxn>
                <a:cxn ang="0">
                  <a:pos x="161" y="297"/>
                </a:cxn>
                <a:cxn ang="0">
                  <a:pos x="153" y="349"/>
                </a:cxn>
                <a:cxn ang="0">
                  <a:pos x="155" y="374"/>
                </a:cxn>
                <a:cxn ang="0">
                  <a:pos x="163" y="390"/>
                </a:cxn>
                <a:cxn ang="0">
                  <a:pos x="174" y="401"/>
                </a:cxn>
                <a:cxn ang="0">
                  <a:pos x="193" y="404"/>
                </a:cxn>
                <a:cxn ang="0">
                  <a:pos x="207" y="401"/>
                </a:cxn>
                <a:cxn ang="0">
                  <a:pos x="232" y="390"/>
                </a:cxn>
                <a:cxn ang="0">
                  <a:pos x="242" y="379"/>
                </a:cxn>
                <a:cxn ang="0">
                  <a:pos x="262" y="352"/>
                </a:cxn>
                <a:cxn ang="0">
                  <a:pos x="272" y="322"/>
                </a:cxn>
                <a:cxn ang="0">
                  <a:pos x="278" y="289"/>
                </a:cxn>
                <a:cxn ang="0">
                  <a:pos x="281" y="256"/>
                </a:cxn>
                <a:cxn ang="0">
                  <a:pos x="275" y="224"/>
                </a:cxn>
                <a:cxn ang="0">
                  <a:pos x="264" y="210"/>
                </a:cxn>
                <a:cxn ang="0">
                  <a:pos x="248" y="202"/>
                </a:cxn>
                <a:cxn ang="0">
                  <a:pos x="237" y="202"/>
                </a:cxn>
                <a:cxn ang="0">
                  <a:pos x="210" y="207"/>
                </a:cxn>
                <a:cxn ang="0">
                  <a:pos x="188" y="227"/>
                </a:cxn>
                <a:cxn ang="0">
                  <a:pos x="172" y="256"/>
                </a:cxn>
                <a:cxn ang="0">
                  <a:pos x="161" y="297"/>
                </a:cxn>
                <a:cxn ang="0">
                  <a:pos x="161" y="297"/>
                </a:cxn>
              </a:cxnLst>
              <a:rect l="0" t="0" r="r" b="b"/>
              <a:pathLst>
                <a:path w="406" h="474">
                  <a:moveTo>
                    <a:pt x="221" y="0"/>
                  </a:moveTo>
                  <a:lnTo>
                    <a:pt x="185" y="177"/>
                  </a:lnTo>
                  <a:lnTo>
                    <a:pt x="185" y="177"/>
                  </a:lnTo>
                  <a:lnTo>
                    <a:pt x="210" y="158"/>
                  </a:lnTo>
                  <a:lnTo>
                    <a:pt x="237" y="142"/>
                  </a:lnTo>
                  <a:lnTo>
                    <a:pt x="267" y="134"/>
                  </a:lnTo>
                  <a:lnTo>
                    <a:pt x="300" y="131"/>
                  </a:lnTo>
                  <a:lnTo>
                    <a:pt x="300" y="131"/>
                  </a:lnTo>
                  <a:lnTo>
                    <a:pt x="327" y="134"/>
                  </a:lnTo>
                  <a:lnTo>
                    <a:pt x="354" y="145"/>
                  </a:lnTo>
                  <a:lnTo>
                    <a:pt x="354" y="145"/>
                  </a:lnTo>
                  <a:lnTo>
                    <a:pt x="365" y="150"/>
                  </a:lnTo>
                  <a:lnTo>
                    <a:pt x="376" y="158"/>
                  </a:lnTo>
                  <a:lnTo>
                    <a:pt x="384" y="169"/>
                  </a:lnTo>
                  <a:lnTo>
                    <a:pt x="392" y="180"/>
                  </a:lnTo>
                  <a:lnTo>
                    <a:pt x="392" y="180"/>
                  </a:lnTo>
                  <a:lnTo>
                    <a:pt x="398" y="197"/>
                  </a:lnTo>
                  <a:lnTo>
                    <a:pt x="403" y="210"/>
                  </a:lnTo>
                  <a:lnTo>
                    <a:pt x="406" y="229"/>
                  </a:lnTo>
                  <a:lnTo>
                    <a:pt x="406" y="248"/>
                  </a:lnTo>
                  <a:lnTo>
                    <a:pt x="406" y="248"/>
                  </a:lnTo>
                  <a:lnTo>
                    <a:pt x="406" y="276"/>
                  </a:lnTo>
                  <a:lnTo>
                    <a:pt x="401" y="303"/>
                  </a:lnTo>
                  <a:lnTo>
                    <a:pt x="395" y="330"/>
                  </a:lnTo>
                  <a:lnTo>
                    <a:pt x="384" y="355"/>
                  </a:lnTo>
                  <a:lnTo>
                    <a:pt x="384" y="355"/>
                  </a:lnTo>
                  <a:lnTo>
                    <a:pt x="371" y="379"/>
                  </a:lnTo>
                  <a:lnTo>
                    <a:pt x="357" y="404"/>
                  </a:lnTo>
                  <a:lnTo>
                    <a:pt x="338" y="423"/>
                  </a:lnTo>
                  <a:lnTo>
                    <a:pt x="319" y="439"/>
                  </a:lnTo>
                  <a:lnTo>
                    <a:pt x="319" y="439"/>
                  </a:lnTo>
                  <a:lnTo>
                    <a:pt x="297" y="455"/>
                  </a:lnTo>
                  <a:lnTo>
                    <a:pt x="272" y="466"/>
                  </a:lnTo>
                  <a:lnTo>
                    <a:pt x="248" y="472"/>
                  </a:lnTo>
                  <a:lnTo>
                    <a:pt x="218" y="474"/>
                  </a:lnTo>
                  <a:lnTo>
                    <a:pt x="218" y="474"/>
                  </a:lnTo>
                  <a:lnTo>
                    <a:pt x="204" y="474"/>
                  </a:lnTo>
                  <a:lnTo>
                    <a:pt x="188" y="472"/>
                  </a:lnTo>
                  <a:lnTo>
                    <a:pt x="174" y="466"/>
                  </a:lnTo>
                  <a:lnTo>
                    <a:pt x="161" y="458"/>
                  </a:lnTo>
                  <a:lnTo>
                    <a:pt x="161" y="458"/>
                  </a:lnTo>
                  <a:lnTo>
                    <a:pt x="150" y="447"/>
                  </a:lnTo>
                  <a:lnTo>
                    <a:pt x="144" y="439"/>
                  </a:lnTo>
                  <a:lnTo>
                    <a:pt x="139" y="428"/>
                  </a:lnTo>
                  <a:lnTo>
                    <a:pt x="136" y="417"/>
                  </a:lnTo>
                  <a:lnTo>
                    <a:pt x="133" y="417"/>
                  </a:lnTo>
                  <a:lnTo>
                    <a:pt x="133" y="417"/>
                  </a:lnTo>
                  <a:lnTo>
                    <a:pt x="120" y="463"/>
                  </a:lnTo>
                  <a:lnTo>
                    <a:pt x="0" y="463"/>
                  </a:lnTo>
                  <a:lnTo>
                    <a:pt x="101" y="0"/>
                  </a:lnTo>
                  <a:lnTo>
                    <a:pt x="221" y="0"/>
                  </a:lnTo>
                  <a:lnTo>
                    <a:pt x="221" y="0"/>
                  </a:lnTo>
                  <a:close/>
                  <a:moveTo>
                    <a:pt x="161" y="297"/>
                  </a:moveTo>
                  <a:lnTo>
                    <a:pt x="161" y="297"/>
                  </a:lnTo>
                  <a:lnTo>
                    <a:pt x="155" y="325"/>
                  </a:lnTo>
                  <a:lnTo>
                    <a:pt x="153" y="349"/>
                  </a:lnTo>
                  <a:lnTo>
                    <a:pt x="153" y="349"/>
                  </a:lnTo>
                  <a:lnTo>
                    <a:pt x="155" y="374"/>
                  </a:lnTo>
                  <a:lnTo>
                    <a:pt x="158" y="382"/>
                  </a:lnTo>
                  <a:lnTo>
                    <a:pt x="163" y="390"/>
                  </a:lnTo>
                  <a:lnTo>
                    <a:pt x="169" y="395"/>
                  </a:lnTo>
                  <a:lnTo>
                    <a:pt x="174" y="401"/>
                  </a:lnTo>
                  <a:lnTo>
                    <a:pt x="183" y="404"/>
                  </a:lnTo>
                  <a:lnTo>
                    <a:pt x="193" y="404"/>
                  </a:lnTo>
                  <a:lnTo>
                    <a:pt x="193" y="404"/>
                  </a:lnTo>
                  <a:lnTo>
                    <a:pt x="207" y="401"/>
                  </a:lnTo>
                  <a:lnTo>
                    <a:pt x="221" y="398"/>
                  </a:lnTo>
                  <a:lnTo>
                    <a:pt x="232" y="390"/>
                  </a:lnTo>
                  <a:lnTo>
                    <a:pt x="242" y="379"/>
                  </a:lnTo>
                  <a:lnTo>
                    <a:pt x="242" y="379"/>
                  </a:lnTo>
                  <a:lnTo>
                    <a:pt x="253" y="365"/>
                  </a:lnTo>
                  <a:lnTo>
                    <a:pt x="262" y="352"/>
                  </a:lnTo>
                  <a:lnTo>
                    <a:pt x="267" y="338"/>
                  </a:lnTo>
                  <a:lnTo>
                    <a:pt x="272" y="322"/>
                  </a:lnTo>
                  <a:lnTo>
                    <a:pt x="272" y="322"/>
                  </a:lnTo>
                  <a:lnTo>
                    <a:pt x="278" y="289"/>
                  </a:lnTo>
                  <a:lnTo>
                    <a:pt x="281" y="256"/>
                  </a:lnTo>
                  <a:lnTo>
                    <a:pt x="281" y="256"/>
                  </a:lnTo>
                  <a:lnTo>
                    <a:pt x="278" y="232"/>
                  </a:lnTo>
                  <a:lnTo>
                    <a:pt x="275" y="224"/>
                  </a:lnTo>
                  <a:lnTo>
                    <a:pt x="270" y="216"/>
                  </a:lnTo>
                  <a:lnTo>
                    <a:pt x="264" y="210"/>
                  </a:lnTo>
                  <a:lnTo>
                    <a:pt x="256" y="205"/>
                  </a:lnTo>
                  <a:lnTo>
                    <a:pt x="248" y="202"/>
                  </a:lnTo>
                  <a:lnTo>
                    <a:pt x="237" y="202"/>
                  </a:lnTo>
                  <a:lnTo>
                    <a:pt x="237" y="202"/>
                  </a:lnTo>
                  <a:lnTo>
                    <a:pt x="223" y="205"/>
                  </a:lnTo>
                  <a:lnTo>
                    <a:pt x="210" y="207"/>
                  </a:lnTo>
                  <a:lnTo>
                    <a:pt x="199" y="216"/>
                  </a:lnTo>
                  <a:lnTo>
                    <a:pt x="188" y="227"/>
                  </a:lnTo>
                  <a:lnTo>
                    <a:pt x="180" y="240"/>
                  </a:lnTo>
                  <a:lnTo>
                    <a:pt x="172" y="256"/>
                  </a:lnTo>
                  <a:lnTo>
                    <a:pt x="166" y="276"/>
                  </a:lnTo>
                  <a:lnTo>
                    <a:pt x="161" y="297"/>
                  </a:lnTo>
                  <a:lnTo>
                    <a:pt x="161" y="297"/>
                  </a:lnTo>
                  <a:lnTo>
                    <a:pt x="161" y="297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2426" name="Freeform 10"/>
            <p:cNvSpPr>
              <a:spLocks noEditPoints="1"/>
            </p:cNvSpPr>
            <p:nvPr userDrawn="1"/>
          </p:nvSpPr>
          <p:spPr bwMode="auto">
            <a:xfrm>
              <a:off x="3281" y="292"/>
              <a:ext cx="387" cy="343"/>
            </a:xfrm>
            <a:custGeom>
              <a:avLst/>
              <a:gdLst/>
              <a:ahLst/>
              <a:cxnLst>
                <a:cxn ang="0">
                  <a:pos x="5" y="169"/>
                </a:cxn>
                <a:cxn ang="0">
                  <a:pos x="21" y="123"/>
                </a:cxn>
                <a:cxn ang="0">
                  <a:pos x="49" y="82"/>
                </a:cxn>
                <a:cxn ang="0">
                  <a:pos x="65" y="63"/>
                </a:cxn>
                <a:cxn ang="0">
                  <a:pos x="103" y="33"/>
                </a:cxn>
                <a:cxn ang="0">
                  <a:pos x="125" y="22"/>
                </a:cxn>
                <a:cxn ang="0">
                  <a:pos x="174" y="6"/>
                </a:cxn>
                <a:cxn ang="0">
                  <a:pos x="228" y="0"/>
                </a:cxn>
                <a:cxn ang="0">
                  <a:pos x="253" y="3"/>
                </a:cxn>
                <a:cxn ang="0">
                  <a:pos x="294" y="8"/>
                </a:cxn>
                <a:cxn ang="0">
                  <a:pos x="313" y="17"/>
                </a:cxn>
                <a:cxn ang="0">
                  <a:pos x="343" y="33"/>
                </a:cxn>
                <a:cxn ang="0">
                  <a:pos x="367" y="60"/>
                </a:cxn>
                <a:cxn ang="0">
                  <a:pos x="376" y="74"/>
                </a:cxn>
                <a:cxn ang="0">
                  <a:pos x="384" y="109"/>
                </a:cxn>
                <a:cxn ang="0">
                  <a:pos x="387" y="128"/>
                </a:cxn>
                <a:cxn ang="0">
                  <a:pos x="381" y="169"/>
                </a:cxn>
                <a:cxn ang="0">
                  <a:pos x="376" y="194"/>
                </a:cxn>
                <a:cxn ang="0">
                  <a:pos x="359" y="234"/>
                </a:cxn>
                <a:cxn ang="0">
                  <a:pos x="348" y="254"/>
                </a:cxn>
                <a:cxn ang="0">
                  <a:pos x="321" y="283"/>
                </a:cxn>
                <a:cxn ang="0">
                  <a:pos x="291" y="305"/>
                </a:cxn>
                <a:cxn ang="0">
                  <a:pos x="258" y="324"/>
                </a:cxn>
                <a:cxn ang="0">
                  <a:pos x="223" y="335"/>
                </a:cxn>
                <a:cxn ang="0">
                  <a:pos x="155" y="343"/>
                </a:cxn>
                <a:cxn ang="0">
                  <a:pos x="130" y="343"/>
                </a:cxn>
                <a:cxn ang="0">
                  <a:pos x="90" y="335"/>
                </a:cxn>
                <a:cxn ang="0">
                  <a:pos x="70" y="327"/>
                </a:cxn>
                <a:cxn ang="0">
                  <a:pos x="40" y="308"/>
                </a:cxn>
                <a:cxn ang="0">
                  <a:pos x="19" y="283"/>
                </a:cxn>
                <a:cxn ang="0">
                  <a:pos x="10" y="267"/>
                </a:cxn>
                <a:cxn ang="0">
                  <a:pos x="2" y="234"/>
                </a:cxn>
                <a:cxn ang="0">
                  <a:pos x="0" y="215"/>
                </a:cxn>
                <a:cxn ang="0">
                  <a:pos x="5" y="169"/>
                </a:cxn>
                <a:cxn ang="0">
                  <a:pos x="258" y="169"/>
                </a:cxn>
                <a:cxn ang="0">
                  <a:pos x="261" y="150"/>
                </a:cxn>
                <a:cxn ang="0">
                  <a:pos x="261" y="131"/>
                </a:cxn>
                <a:cxn ang="0">
                  <a:pos x="258" y="104"/>
                </a:cxn>
                <a:cxn ang="0">
                  <a:pos x="250" y="85"/>
                </a:cxn>
                <a:cxn ang="0">
                  <a:pos x="234" y="74"/>
                </a:cxn>
                <a:cxn ang="0">
                  <a:pos x="215" y="71"/>
                </a:cxn>
                <a:cxn ang="0">
                  <a:pos x="196" y="74"/>
                </a:cxn>
                <a:cxn ang="0">
                  <a:pos x="166" y="93"/>
                </a:cxn>
                <a:cxn ang="0">
                  <a:pos x="144" y="128"/>
                </a:cxn>
                <a:cxn ang="0">
                  <a:pos x="130" y="183"/>
                </a:cxn>
                <a:cxn ang="0">
                  <a:pos x="125" y="218"/>
                </a:cxn>
                <a:cxn ang="0">
                  <a:pos x="133" y="251"/>
                </a:cxn>
                <a:cxn ang="0">
                  <a:pos x="144" y="264"/>
                </a:cxn>
                <a:cxn ang="0">
                  <a:pos x="160" y="273"/>
                </a:cxn>
                <a:cxn ang="0">
                  <a:pos x="171" y="273"/>
                </a:cxn>
                <a:cxn ang="0">
                  <a:pos x="201" y="267"/>
                </a:cxn>
                <a:cxn ang="0">
                  <a:pos x="226" y="248"/>
                </a:cxn>
                <a:cxn ang="0">
                  <a:pos x="245" y="215"/>
                </a:cxn>
                <a:cxn ang="0">
                  <a:pos x="258" y="169"/>
                </a:cxn>
                <a:cxn ang="0">
                  <a:pos x="258" y="169"/>
                </a:cxn>
              </a:cxnLst>
              <a:rect l="0" t="0" r="r" b="b"/>
              <a:pathLst>
                <a:path w="387" h="343">
                  <a:moveTo>
                    <a:pt x="5" y="169"/>
                  </a:moveTo>
                  <a:lnTo>
                    <a:pt x="5" y="169"/>
                  </a:lnTo>
                  <a:lnTo>
                    <a:pt x="13" y="145"/>
                  </a:lnTo>
                  <a:lnTo>
                    <a:pt x="21" y="123"/>
                  </a:lnTo>
                  <a:lnTo>
                    <a:pt x="35" y="101"/>
                  </a:lnTo>
                  <a:lnTo>
                    <a:pt x="49" y="82"/>
                  </a:lnTo>
                  <a:lnTo>
                    <a:pt x="49" y="82"/>
                  </a:lnTo>
                  <a:lnTo>
                    <a:pt x="65" y="63"/>
                  </a:lnTo>
                  <a:lnTo>
                    <a:pt x="84" y="46"/>
                  </a:lnTo>
                  <a:lnTo>
                    <a:pt x="103" y="33"/>
                  </a:lnTo>
                  <a:lnTo>
                    <a:pt x="125" y="22"/>
                  </a:lnTo>
                  <a:lnTo>
                    <a:pt x="125" y="22"/>
                  </a:lnTo>
                  <a:lnTo>
                    <a:pt x="149" y="14"/>
                  </a:lnTo>
                  <a:lnTo>
                    <a:pt x="174" y="6"/>
                  </a:lnTo>
                  <a:lnTo>
                    <a:pt x="201" y="3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53" y="3"/>
                  </a:lnTo>
                  <a:lnTo>
                    <a:pt x="275" y="6"/>
                  </a:lnTo>
                  <a:lnTo>
                    <a:pt x="294" y="8"/>
                  </a:lnTo>
                  <a:lnTo>
                    <a:pt x="313" y="17"/>
                  </a:lnTo>
                  <a:lnTo>
                    <a:pt x="313" y="17"/>
                  </a:lnTo>
                  <a:lnTo>
                    <a:pt x="329" y="25"/>
                  </a:lnTo>
                  <a:lnTo>
                    <a:pt x="343" y="33"/>
                  </a:lnTo>
                  <a:lnTo>
                    <a:pt x="357" y="46"/>
                  </a:lnTo>
                  <a:lnTo>
                    <a:pt x="367" y="60"/>
                  </a:lnTo>
                  <a:lnTo>
                    <a:pt x="367" y="60"/>
                  </a:lnTo>
                  <a:lnTo>
                    <a:pt x="376" y="74"/>
                  </a:lnTo>
                  <a:lnTo>
                    <a:pt x="381" y="90"/>
                  </a:lnTo>
                  <a:lnTo>
                    <a:pt x="384" y="109"/>
                  </a:lnTo>
                  <a:lnTo>
                    <a:pt x="387" y="128"/>
                  </a:lnTo>
                  <a:lnTo>
                    <a:pt x="387" y="128"/>
                  </a:lnTo>
                  <a:lnTo>
                    <a:pt x="384" y="150"/>
                  </a:lnTo>
                  <a:lnTo>
                    <a:pt x="381" y="169"/>
                  </a:lnTo>
                  <a:lnTo>
                    <a:pt x="381" y="169"/>
                  </a:lnTo>
                  <a:lnTo>
                    <a:pt x="376" y="194"/>
                  </a:lnTo>
                  <a:lnTo>
                    <a:pt x="367" y="215"/>
                  </a:lnTo>
                  <a:lnTo>
                    <a:pt x="359" y="234"/>
                  </a:lnTo>
                  <a:lnTo>
                    <a:pt x="348" y="254"/>
                  </a:lnTo>
                  <a:lnTo>
                    <a:pt x="348" y="254"/>
                  </a:lnTo>
                  <a:lnTo>
                    <a:pt x="335" y="267"/>
                  </a:lnTo>
                  <a:lnTo>
                    <a:pt x="321" y="283"/>
                  </a:lnTo>
                  <a:lnTo>
                    <a:pt x="308" y="294"/>
                  </a:lnTo>
                  <a:lnTo>
                    <a:pt x="291" y="305"/>
                  </a:lnTo>
                  <a:lnTo>
                    <a:pt x="291" y="305"/>
                  </a:lnTo>
                  <a:lnTo>
                    <a:pt x="258" y="324"/>
                  </a:lnTo>
                  <a:lnTo>
                    <a:pt x="223" y="335"/>
                  </a:lnTo>
                  <a:lnTo>
                    <a:pt x="223" y="335"/>
                  </a:lnTo>
                  <a:lnTo>
                    <a:pt x="190" y="341"/>
                  </a:lnTo>
                  <a:lnTo>
                    <a:pt x="155" y="343"/>
                  </a:lnTo>
                  <a:lnTo>
                    <a:pt x="155" y="343"/>
                  </a:lnTo>
                  <a:lnTo>
                    <a:pt x="130" y="343"/>
                  </a:lnTo>
                  <a:lnTo>
                    <a:pt x="109" y="338"/>
                  </a:lnTo>
                  <a:lnTo>
                    <a:pt x="90" y="335"/>
                  </a:lnTo>
                  <a:lnTo>
                    <a:pt x="70" y="327"/>
                  </a:lnTo>
                  <a:lnTo>
                    <a:pt x="70" y="327"/>
                  </a:lnTo>
                  <a:lnTo>
                    <a:pt x="54" y="319"/>
                  </a:lnTo>
                  <a:lnTo>
                    <a:pt x="40" y="308"/>
                  </a:lnTo>
                  <a:lnTo>
                    <a:pt x="30" y="297"/>
                  </a:lnTo>
                  <a:lnTo>
                    <a:pt x="19" y="283"/>
                  </a:lnTo>
                  <a:lnTo>
                    <a:pt x="19" y="283"/>
                  </a:lnTo>
                  <a:lnTo>
                    <a:pt x="10" y="267"/>
                  </a:lnTo>
                  <a:lnTo>
                    <a:pt x="5" y="251"/>
                  </a:lnTo>
                  <a:lnTo>
                    <a:pt x="2" y="234"/>
                  </a:lnTo>
                  <a:lnTo>
                    <a:pt x="0" y="215"/>
                  </a:lnTo>
                  <a:lnTo>
                    <a:pt x="0" y="215"/>
                  </a:lnTo>
                  <a:lnTo>
                    <a:pt x="5" y="169"/>
                  </a:lnTo>
                  <a:lnTo>
                    <a:pt x="5" y="169"/>
                  </a:lnTo>
                  <a:lnTo>
                    <a:pt x="5" y="169"/>
                  </a:lnTo>
                  <a:close/>
                  <a:moveTo>
                    <a:pt x="258" y="169"/>
                  </a:moveTo>
                  <a:lnTo>
                    <a:pt x="258" y="169"/>
                  </a:lnTo>
                  <a:lnTo>
                    <a:pt x="261" y="150"/>
                  </a:lnTo>
                  <a:lnTo>
                    <a:pt x="261" y="131"/>
                  </a:lnTo>
                  <a:lnTo>
                    <a:pt x="261" y="131"/>
                  </a:lnTo>
                  <a:lnTo>
                    <a:pt x="261" y="117"/>
                  </a:lnTo>
                  <a:lnTo>
                    <a:pt x="258" y="104"/>
                  </a:lnTo>
                  <a:lnTo>
                    <a:pt x="256" y="96"/>
                  </a:lnTo>
                  <a:lnTo>
                    <a:pt x="250" y="85"/>
                  </a:lnTo>
                  <a:lnTo>
                    <a:pt x="242" y="79"/>
                  </a:lnTo>
                  <a:lnTo>
                    <a:pt x="234" y="74"/>
                  </a:lnTo>
                  <a:lnTo>
                    <a:pt x="226" y="71"/>
                  </a:lnTo>
                  <a:lnTo>
                    <a:pt x="215" y="71"/>
                  </a:lnTo>
                  <a:lnTo>
                    <a:pt x="215" y="71"/>
                  </a:lnTo>
                  <a:lnTo>
                    <a:pt x="196" y="74"/>
                  </a:lnTo>
                  <a:lnTo>
                    <a:pt x="179" y="82"/>
                  </a:lnTo>
                  <a:lnTo>
                    <a:pt x="166" y="93"/>
                  </a:lnTo>
                  <a:lnTo>
                    <a:pt x="155" y="109"/>
                  </a:lnTo>
                  <a:lnTo>
                    <a:pt x="144" y="128"/>
                  </a:lnTo>
                  <a:lnTo>
                    <a:pt x="136" y="155"/>
                  </a:lnTo>
                  <a:lnTo>
                    <a:pt x="130" y="183"/>
                  </a:lnTo>
                  <a:lnTo>
                    <a:pt x="125" y="218"/>
                  </a:lnTo>
                  <a:lnTo>
                    <a:pt x="125" y="218"/>
                  </a:lnTo>
                  <a:lnTo>
                    <a:pt x="128" y="240"/>
                  </a:lnTo>
                  <a:lnTo>
                    <a:pt x="133" y="251"/>
                  </a:lnTo>
                  <a:lnTo>
                    <a:pt x="139" y="259"/>
                  </a:lnTo>
                  <a:lnTo>
                    <a:pt x="144" y="264"/>
                  </a:lnTo>
                  <a:lnTo>
                    <a:pt x="152" y="270"/>
                  </a:lnTo>
                  <a:lnTo>
                    <a:pt x="160" y="273"/>
                  </a:lnTo>
                  <a:lnTo>
                    <a:pt x="171" y="273"/>
                  </a:lnTo>
                  <a:lnTo>
                    <a:pt x="171" y="273"/>
                  </a:lnTo>
                  <a:lnTo>
                    <a:pt x="188" y="270"/>
                  </a:lnTo>
                  <a:lnTo>
                    <a:pt x="201" y="267"/>
                  </a:lnTo>
                  <a:lnTo>
                    <a:pt x="215" y="259"/>
                  </a:lnTo>
                  <a:lnTo>
                    <a:pt x="226" y="248"/>
                  </a:lnTo>
                  <a:lnTo>
                    <a:pt x="237" y="232"/>
                  </a:lnTo>
                  <a:lnTo>
                    <a:pt x="245" y="215"/>
                  </a:lnTo>
                  <a:lnTo>
                    <a:pt x="250" y="194"/>
                  </a:lnTo>
                  <a:lnTo>
                    <a:pt x="258" y="169"/>
                  </a:lnTo>
                  <a:lnTo>
                    <a:pt x="258" y="169"/>
                  </a:lnTo>
                  <a:lnTo>
                    <a:pt x="258" y="169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2427" name="Freeform 11"/>
            <p:cNvSpPr>
              <a:spLocks/>
            </p:cNvSpPr>
            <p:nvPr userDrawn="1"/>
          </p:nvSpPr>
          <p:spPr bwMode="auto">
            <a:xfrm>
              <a:off x="3714" y="208"/>
              <a:ext cx="275" cy="427"/>
            </a:xfrm>
            <a:custGeom>
              <a:avLst/>
              <a:gdLst/>
              <a:ahLst/>
              <a:cxnLst>
                <a:cxn ang="0">
                  <a:pos x="90" y="46"/>
                </a:cxn>
                <a:cxn ang="0">
                  <a:pos x="223" y="0"/>
                </a:cxn>
                <a:cxn ang="0">
                  <a:pos x="204" y="95"/>
                </a:cxn>
                <a:cxn ang="0">
                  <a:pos x="275" y="95"/>
                </a:cxn>
                <a:cxn ang="0">
                  <a:pos x="256" y="171"/>
                </a:cxn>
                <a:cxn ang="0">
                  <a:pos x="185" y="171"/>
                </a:cxn>
                <a:cxn ang="0">
                  <a:pos x="161" y="302"/>
                </a:cxn>
                <a:cxn ang="0">
                  <a:pos x="161" y="302"/>
                </a:cxn>
                <a:cxn ang="0">
                  <a:pos x="155" y="332"/>
                </a:cxn>
                <a:cxn ang="0">
                  <a:pos x="155" y="332"/>
                </a:cxn>
                <a:cxn ang="0">
                  <a:pos x="155" y="340"/>
                </a:cxn>
                <a:cxn ang="0">
                  <a:pos x="161" y="346"/>
                </a:cxn>
                <a:cxn ang="0">
                  <a:pos x="161" y="346"/>
                </a:cxn>
                <a:cxn ang="0">
                  <a:pos x="169" y="348"/>
                </a:cxn>
                <a:cxn ang="0">
                  <a:pos x="182" y="351"/>
                </a:cxn>
                <a:cxn ang="0">
                  <a:pos x="182" y="351"/>
                </a:cxn>
                <a:cxn ang="0">
                  <a:pos x="199" y="351"/>
                </a:cxn>
                <a:cxn ang="0">
                  <a:pos x="199" y="351"/>
                </a:cxn>
                <a:cxn ang="0">
                  <a:pos x="221" y="348"/>
                </a:cxn>
                <a:cxn ang="0">
                  <a:pos x="204" y="422"/>
                </a:cxn>
                <a:cxn ang="0">
                  <a:pos x="204" y="422"/>
                </a:cxn>
                <a:cxn ang="0">
                  <a:pos x="166" y="425"/>
                </a:cxn>
                <a:cxn ang="0">
                  <a:pos x="133" y="427"/>
                </a:cxn>
                <a:cxn ang="0">
                  <a:pos x="133" y="427"/>
                </a:cxn>
                <a:cxn ang="0">
                  <a:pos x="90" y="425"/>
                </a:cxn>
                <a:cxn ang="0">
                  <a:pos x="73" y="422"/>
                </a:cxn>
                <a:cxn ang="0">
                  <a:pos x="57" y="416"/>
                </a:cxn>
                <a:cxn ang="0">
                  <a:pos x="57" y="416"/>
                </a:cxn>
                <a:cxn ang="0">
                  <a:pos x="43" y="408"/>
                </a:cxn>
                <a:cxn ang="0">
                  <a:pos x="33" y="397"/>
                </a:cxn>
                <a:cxn ang="0">
                  <a:pos x="27" y="384"/>
                </a:cxn>
                <a:cxn ang="0">
                  <a:pos x="24" y="367"/>
                </a:cxn>
                <a:cxn ang="0">
                  <a:pos x="24" y="367"/>
                </a:cxn>
                <a:cxn ang="0">
                  <a:pos x="27" y="346"/>
                </a:cxn>
                <a:cxn ang="0">
                  <a:pos x="35" y="318"/>
                </a:cxn>
                <a:cxn ang="0">
                  <a:pos x="63" y="171"/>
                </a:cxn>
                <a:cxn ang="0">
                  <a:pos x="0" y="171"/>
                </a:cxn>
                <a:cxn ang="0">
                  <a:pos x="16" y="95"/>
                </a:cxn>
                <a:cxn ang="0">
                  <a:pos x="82" y="95"/>
                </a:cxn>
                <a:cxn ang="0">
                  <a:pos x="90" y="46"/>
                </a:cxn>
                <a:cxn ang="0">
                  <a:pos x="90" y="46"/>
                </a:cxn>
              </a:cxnLst>
              <a:rect l="0" t="0" r="r" b="b"/>
              <a:pathLst>
                <a:path w="275" h="427">
                  <a:moveTo>
                    <a:pt x="90" y="46"/>
                  </a:moveTo>
                  <a:lnTo>
                    <a:pt x="223" y="0"/>
                  </a:lnTo>
                  <a:lnTo>
                    <a:pt x="204" y="95"/>
                  </a:lnTo>
                  <a:lnTo>
                    <a:pt x="275" y="95"/>
                  </a:lnTo>
                  <a:lnTo>
                    <a:pt x="256" y="171"/>
                  </a:lnTo>
                  <a:lnTo>
                    <a:pt x="185" y="171"/>
                  </a:lnTo>
                  <a:lnTo>
                    <a:pt x="161" y="302"/>
                  </a:lnTo>
                  <a:lnTo>
                    <a:pt x="161" y="302"/>
                  </a:lnTo>
                  <a:lnTo>
                    <a:pt x="155" y="332"/>
                  </a:lnTo>
                  <a:lnTo>
                    <a:pt x="155" y="332"/>
                  </a:lnTo>
                  <a:lnTo>
                    <a:pt x="155" y="340"/>
                  </a:lnTo>
                  <a:lnTo>
                    <a:pt x="161" y="346"/>
                  </a:lnTo>
                  <a:lnTo>
                    <a:pt x="161" y="346"/>
                  </a:lnTo>
                  <a:lnTo>
                    <a:pt x="169" y="348"/>
                  </a:lnTo>
                  <a:lnTo>
                    <a:pt x="182" y="351"/>
                  </a:lnTo>
                  <a:lnTo>
                    <a:pt x="182" y="351"/>
                  </a:lnTo>
                  <a:lnTo>
                    <a:pt x="199" y="351"/>
                  </a:lnTo>
                  <a:lnTo>
                    <a:pt x="199" y="351"/>
                  </a:lnTo>
                  <a:lnTo>
                    <a:pt x="221" y="348"/>
                  </a:lnTo>
                  <a:lnTo>
                    <a:pt x="204" y="422"/>
                  </a:lnTo>
                  <a:lnTo>
                    <a:pt x="204" y="422"/>
                  </a:lnTo>
                  <a:lnTo>
                    <a:pt x="166" y="425"/>
                  </a:lnTo>
                  <a:lnTo>
                    <a:pt x="133" y="427"/>
                  </a:lnTo>
                  <a:lnTo>
                    <a:pt x="133" y="427"/>
                  </a:lnTo>
                  <a:lnTo>
                    <a:pt x="90" y="425"/>
                  </a:lnTo>
                  <a:lnTo>
                    <a:pt x="73" y="422"/>
                  </a:lnTo>
                  <a:lnTo>
                    <a:pt x="57" y="416"/>
                  </a:lnTo>
                  <a:lnTo>
                    <a:pt x="57" y="416"/>
                  </a:lnTo>
                  <a:lnTo>
                    <a:pt x="43" y="408"/>
                  </a:lnTo>
                  <a:lnTo>
                    <a:pt x="33" y="397"/>
                  </a:lnTo>
                  <a:lnTo>
                    <a:pt x="27" y="384"/>
                  </a:lnTo>
                  <a:lnTo>
                    <a:pt x="24" y="367"/>
                  </a:lnTo>
                  <a:lnTo>
                    <a:pt x="24" y="367"/>
                  </a:lnTo>
                  <a:lnTo>
                    <a:pt x="27" y="346"/>
                  </a:lnTo>
                  <a:lnTo>
                    <a:pt x="35" y="318"/>
                  </a:lnTo>
                  <a:lnTo>
                    <a:pt x="63" y="171"/>
                  </a:lnTo>
                  <a:lnTo>
                    <a:pt x="0" y="171"/>
                  </a:lnTo>
                  <a:lnTo>
                    <a:pt x="16" y="95"/>
                  </a:lnTo>
                  <a:lnTo>
                    <a:pt x="82" y="95"/>
                  </a:lnTo>
                  <a:lnTo>
                    <a:pt x="90" y="46"/>
                  </a:lnTo>
                  <a:lnTo>
                    <a:pt x="90" y="46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2428" name="Freeform 12"/>
            <p:cNvSpPr>
              <a:spLocks/>
            </p:cNvSpPr>
            <p:nvPr userDrawn="1"/>
          </p:nvSpPr>
          <p:spPr bwMode="auto">
            <a:xfrm>
              <a:off x="4014" y="292"/>
              <a:ext cx="302" cy="332"/>
            </a:xfrm>
            <a:custGeom>
              <a:avLst/>
              <a:gdLst/>
              <a:ahLst/>
              <a:cxnLst>
                <a:cxn ang="0">
                  <a:pos x="65" y="11"/>
                </a:cxn>
                <a:cxn ang="0">
                  <a:pos x="190" y="11"/>
                </a:cxn>
                <a:cxn ang="0">
                  <a:pos x="179" y="71"/>
                </a:cxn>
                <a:cxn ang="0">
                  <a:pos x="179" y="71"/>
                </a:cxn>
                <a:cxn ang="0">
                  <a:pos x="179" y="71"/>
                </a:cxn>
                <a:cxn ang="0">
                  <a:pos x="188" y="55"/>
                </a:cxn>
                <a:cxn ang="0">
                  <a:pos x="199" y="41"/>
                </a:cxn>
                <a:cxn ang="0">
                  <a:pos x="212" y="27"/>
                </a:cxn>
                <a:cxn ang="0">
                  <a:pos x="226" y="19"/>
                </a:cxn>
                <a:cxn ang="0">
                  <a:pos x="226" y="19"/>
                </a:cxn>
                <a:cxn ang="0">
                  <a:pos x="242" y="11"/>
                </a:cxn>
                <a:cxn ang="0">
                  <a:pos x="259" y="6"/>
                </a:cxn>
                <a:cxn ang="0">
                  <a:pos x="280" y="3"/>
                </a:cxn>
                <a:cxn ang="0">
                  <a:pos x="302" y="0"/>
                </a:cxn>
                <a:cxn ang="0">
                  <a:pos x="280" y="106"/>
                </a:cxn>
                <a:cxn ang="0">
                  <a:pos x="259" y="106"/>
                </a:cxn>
                <a:cxn ang="0">
                  <a:pos x="259" y="106"/>
                </a:cxn>
                <a:cxn ang="0">
                  <a:pos x="237" y="106"/>
                </a:cxn>
                <a:cxn ang="0">
                  <a:pos x="220" y="112"/>
                </a:cxn>
                <a:cxn ang="0">
                  <a:pos x="204" y="117"/>
                </a:cxn>
                <a:cxn ang="0">
                  <a:pos x="188" y="125"/>
                </a:cxn>
                <a:cxn ang="0">
                  <a:pos x="188" y="125"/>
                </a:cxn>
                <a:cxn ang="0">
                  <a:pos x="177" y="139"/>
                </a:cxn>
                <a:cxn ang="0">
                  <a:pos x="166" y="155"/>
                </a:cxn>
                <a:cxn ang="0">
                  <a:pos x="158" y="172"/>
                </a:cxn>
                <a:cxn ang="0">
                  <a:pos x="152" y="196"/>
                </a:cxn>
                <a:cxn ang="0">
                  <a:pos x="122" y="332"/>
                </a:cxn>
                <a:cxn ang="0">
                  <a:pos x="0" y="332"/>
                </a:cxn>
                <a:cxn ang="0">
                  <a:pos x="54" y="85"/>
                </a:cxn>
                <a:cxn ang="0">
                  <a:pos x="54" y="85"/>
                </a:cxn>
                <a:cxn ang="0">
                  <a:pos x="60" y="55"/>
                </a:cxn>
                <a:cxn ang="0">
                  <a:pos x="65" y="11"/>
                </a:cxn>
                <a:cxn ang="0">
                  <a:pos x="65" y="11"/>
                </a:cxn>
                <a:cxn ang="0">
                  <a:pos x="65" y="11"/>
                </a:cxn>
              </a:cxnLst>
              <a:rect l="0" t="0" r="r" b="b"/>
              <a:pathLst>
                <a:path w="302" h="332">
                  <a:moveTo>
                    <a:pt x="65" y="11"/>
                  </a:moveTo>
                  <a:lnTo>
                    <a:pt x="190" y="11"/>
                  </a:lnTo>
                  <a:lnTo>
                    <a:pt x="179" y="71"/>
                  </a:lnTo>
                  <a:lnTo>
                    <a:pt x="179" y="71"/>
                  </a:lnTo>
                  <a:lnTo>
                    <a:pt x="179" y="71"/>
                  </a:lnTo>
                  <a:lnTo>
                    <a:pt x="188" y="55"/>
                  </a:lnTo>
                  <a:lnTo>
                    <a:pt x="199" y="41"/>
                  </a:lnTo>
                  <a:lnTo>
                    <a:pt x="212" y="27"/>
                  </a:lnTo>
                  <a:lnTo>
                    <a:pt x="226" y="19"/>
                  </a:lnTo>
                  <a:lnTo>
                    <a:pt x="226" y="19"/>
                  </a:lnTo>
                  <a:lnTo>
                    <a:pt x="242" y="11"/>
                  </a:lnTo>
                  <a:lnTo>
                    <a:pt x="259" y="6"/>
                  </a:lnTo>
                  <a:lnTo>
                    <a:pt x="280" y="3"/>
                  </a:lnTo>
                  <a:lnTo>
                    <a:pt x="302" y="0"/>
                  </a:lnTo>
                  <a:lnTo>
                    <a:pt x="280" y="106"/>
                  </a:lnTo>
                  <a:lnTo>
                    <a:pt x="259" y="106"/>
                  </a:lnTo>
                  <a:lnTo>
                    <a:pt x="259" y="106"/>
                  </a:lnTo>
                  <a:lnTo>
                    <a:pt x="237" y="106"/>
                  </a:lnTo>
                  <a:lnTo>
                    <a:pt x="220" y="112"/>
                  </a:lnTo>
                  <a:lnTo>
                    <a:pt x="204" y="117"/>
                  </a:lnTo>
                  <a:lnTo>
                    <a:pt x="188" y="125"/>
                  </a:lnTo>
                  <a:lnTo>
                    <a:pt x="188" y="125"/>
                  </a:lnTo>
                  <a:lnTo>
                    <a:pt x="177" y="139"/>
                  </a:lnTo>
                  <a:lnTo>
                    <a:pt x="166" y="155"/>
                  </a:lnTo>
                  <a:lnTo>
                    <a:pt x="158" y="172"/>
                  </a:lnTo>
                  <a:lnTo>
                    <a:pt x="152" y="196"/>
                  </a:lnTo>
                  <a:lnTo>
                    <a:pt x="122" y="332"/>
                  </a:lnTo>
                  <a:lnTo>
                    <a:pt x="0" y="332"/>
                  </a:lnTo>
                  <a:lnTo>
                    <a:pt x="54" y="85"/>
                  </a:lnTo>
                  <a:lnTo>
                    <a:pt x="54" y="85"/>
                  </a:lnTo>
                  <a:lnTo>
                    <a:pt x="60" y="55"/>
                  </a:lnTo>
                  <a:lnTo>
                    <a:pt x="65" y="11"/>
                  </a:lnTo>
                  <a:lnTo>
                    <a:pt x="65" y="11"/>
                  </a:lnTo>
                  <a:lnTo>
                    <a:pt x="65" y="11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2429" name="Freeform 13"/>
            <p:cNvSpPr>
              <a:spLocks noEditPoints="1"/>
            </p:cNvSpPr>
            <p:nvPr userDrawn="1"/>
          </p:nvSpPr>
          <p:spPr bwMode="auto">
            <a:xfrm>
              <a:off x="4313" y="292"/>
              <a:ext cx="385" cy="343"/>
            </a:xfrm>
            <a:custGeom>
              <a:avLst/>
              <a:gdLst/>
              <a:ahLst/>
              <a:cxnLst>
                <a:cxn ang="0">
                  <a:pos x="6" y="169"/>
                </a:cxn>
                <a:cxn ang="0">
                  <a:pos x="22" y="123"/>
                </a:cxn>
                <a:cxn ang="0">
                  <a:pos x="49" y="82"/>
                </a:cxn>
                <a:cxn ang="0">
                  <a:pos x="66" y="63"/>
                </a:cxn>
                <a:cxn ang="0">
                  <a:pos x="104" y="33"/>
                </a:cxn>
                <a:cxn ang="0">
                  <a:pos x="126" y="22"/>
                </a:cxn>
                <a:cxn ang="0">
                  <a:pos x="175" y="6"/>
                </a:cxn>
                <a:cxn ang="0">
                  <a:pos x="229" y="0"/>
                </a:cxn>
                <a:cxn ang="0">
                  <a:pos x="254" y="3"/>
                </a:cxn>
                <a:cxn ang="0">
                  <a:pos x="295" y="8"/>
                </a:cxn>
                <a:cxn ang="0">
                  <a:pos x="314" y="17"/>
                </a:cxn>
                <a:cxn ang="0">
                  <a:pos x="344" y="33"/>
                </a:cxn>
                <a:cxn ang="0">
                  <a:pos x="366" y="60"/>
                </a:cxn>
                <a:cxn ang="0">
                  <a:pos x="374" y="74"/>
                </a:cxn>
                <a:cxn ang="0">
                  <a:pos x="385" y="109"/>
                </a:cxn>
                <a:cxn ang="0">
                  <a:pos x="385" y="128"/>
                </a:cxn>
                <a:cxn ang="0">
                  <a:pos x="382" y="169"/>
                </a:cxn>
                <a:cxn ang="0">
                  <a:pos x="376" y="194"/>
                </a:cxn>
                <a:cxn ang="0">
                  <a:pos x="360" y="234"/>
                </a:cxn>
                <a:cxn ang="0">
                  <a:pos x="349" y="254"/>
                </a:cxn>
                <a:cxn ang="0">
                  <a:pos x="322" y="283"/>
                </a:cxn>
                <a:cxn ang="0">
                  <a:pos x="292" y="305"/>
                </a:cxn>
                <a:cxn ang="0">
                  <a:pos x="259" y="324"/>
                </a:cxn>
                <a:cxn ang="0">
                  <a:pos x="224" y="335"/>
                </a:cxn>
                <a:cxn ang="0">
                  <a:pos x="156" y="343"/>
                </a:cxn>
                <a:cxn ang="0">
                  <a:pos x="131" y="343"/>
                </a:cxn>
                <a:cxn ang="0">
                  <a:pos x="90" y="335"/>
                </a:cxn>
                <a:cxn ang="0">
                  <a:pos x="71" y="327"/>
                </a:cxn>
                <a:cxn ang="0">
                  <a:pos x="41" y="308"/>
                </a:cxn>
                <a:cxn ang="0">
                  <a:pos x="19" y="283"/>
                </a:cxn>
                <a:cxn ang="0">
                  <a:pos x="11" y="267"/>
                </a:cxn>
                <a:cxn ang="0">
                  <a:pos x="0" y="234"/>
                </a:cxn>
                <a:cxn ang="0">
                  <a:pos x="0" y="215"/>
                </a:cxn>
                <a:cxn ang="0">
                  <a:pos x="6" y="169"/>
                </a:cxn>
                <a:cxn ang="0">
                  <a:pos x="259" y="169"/>
                </a:cxn>
                <a:cxn ang="0">
                  <a:pos x="262" y="150"/>
                </a:cxn>
                <a:cxn ang="0">
                  <a:pos x="262" y="131"/>
                </a:cxn>
                <a:cxn ang="0">
                  <a:pos x="259" y="104"/>
                </a:cxn>
                <a:cxn ang="0">
                  <a:pos x="251" y="85"/>
                </a:cxn>
                <a:cxn ang="0">
                  <a:pos x="235" y="74"/>
                </a:cxn>
                <a:cxn ang="0">
                  <a:pos x="216" y="71"/>
                </a:cxn>
                <a:cxn ang="0">
                  <a:pos x="197" y="74"/>
                </a:cxn>
                <a:cxn ang="0">
                  <a:pos x="167" y="93"/>
                </a:cxn>
                <a:cxn ang="0">
                  <a:pos x="145" y="128"/>
                </a:cxn>
                <a:cxn ang="0">
                  <a:pos x="128" y="183"/>
                </a:cxn>
                <a:cxn ang="0">
                  <a:pos x="126" y="218"/>
                </a:cxn>
                <a:cxn ang="0">
                  <a:pos x="134" y="251"/>
                </a:cxn>
                <a:cxn ang="0">
                  <a:pos x="145" y="264"/>
                </a:cxn>
                <a:cxn ang="0">
                  <a:pos x="161" y="273"/>
                </a:cxn>
                <a:cxn ang="0">
                  <a:pos x="172" y="273"/>
                </a:cxn>
                <a:cxn ang="0">
                  <a:pos x="202" y="267"/>
                </a:cxn>
                <a:cxn ang="0">
                  <a:pos x="227" y="248"/>
                </a:cxn>
                <a:cxn ang="0">
                  <a:pos x="246" y="215"/>
                </a:cxn>
                <a:cxn ang="0">
                  <a:pos x="259" y="169"/>
                </a:cxn>
                <a:cxn ang="0">
                  <a:pos x="259" y="169"/>
                </a:cxn>
              </a:cxnLst>
              <a:rect l="0" t="0" r="r" b="b"/>
              <a:pathLst>
                <a:path w="385" h="343">
                  <a:moveTo>
                    <a:pt x="6" y="169"/>
                  </a:moveTo>
                  <a:lnTo>
                    <a:pt x="6" y="169"/>
                  </a:lnTo>
                  <a:lnTo>
                    <a:pt x="14" y="145"/>
                  </a:lnTo>
                  <a:lnTo>
                    <a:pt x="22" y="123"/>
                  </a:lnTo>
                  <a:lnTo>
                    <a:pt x="36" y="101"/>
                  </a:lnTo>
                  <a:lnTo>
                    <a:pt x="49" y="82"/>
                  </a:lnTo>
                  <a:lnTo>
                    <a:pt x="49" y="82"/>
                  </a:lnTo>
                  <a:lnTo>
                    <a:pt x="66" y="63"/>
                  </a:lnTo>
                  <a:lnTo>
                    <a:pt x="82" y="46"/>
                  </a:lnTo>
                  <a:lnTo>
                    <a:pt x="104" y="33"/>
                  </a:lnTo>
                  <a:lnTo>
                    <a:pt x="126" y="22"/>
                  </a:lnTo>
                  <a:lnTo>
                    <a:pt x="126" y="22"/>
                  </a:lnTo>
                  <a:lnTo>
                    <a:pt x="150" y="14"/>
                  </a:lnTo>
                  <a:lnTo>
                    <a:pt x="175" y="6"/>
                  </a:lnTo>
                  <a:lnTo>
                    <a:pt x="202" y="3"/>
                  </a:lnTo>
                  <a:lnTo>
                    <a:pt x="229" y="0"/>
                  </a:lnTo>
                  <a:lnTo>
                    <a:pt x="229" y="0"/>
                  </a:lnTo>
                  <a:lnTo>
                    <a:pt x="254" y="3"/>
                  </a:lnTo>
                  <a:lnTo>
                    <a:pt x="273" y="6"/>
                  </a:lnTo>
                  <a:lnTo>
                    <a:pt x="295" y="8"/>
                  </a:lnTo>
                  <a:lnTo>
                    <a:pt x="314" y="17"/>
                  </a:lnTo>
                  <a:lnTo>
                    <a:pt x="314" y="17"/>
                  </a:lnTo>
                  <a:lnTo>
                    <a:pt x="330" y="25"/>
                  </a:lnTo>
                  <a:lnTo>
                    <a:pt x="344" y="33"/>
                  </a:lnTo>
                  <a:lnTo>
                    <a:pt x="357" y="46"/>
                  </a:lnTo>
                  <a:lnTo>
                    <a:pt x="366" y="60"/>
                  </a:lnTo>
                  <a:lnTo>
                    <a:pt x="366" y="60"/>
                  </a:lnTo>
                  <a:lnTo>
                    <a:pt x="374" y="74"/>
                  </a:lnTo>
                  <a:lnTo>
                    <a:pt x="382" y="90"/>
                  </a:lnTo>
                  <a:lnTo>
                    <a:pt x="385" y="109"/>
                  </a:lnTo>
                  <a:lnTo>
                    <a:pt x="385" y="128"/>
                  </a:lnTo>
                  <a:lnTo>
                    <a:pt x="385" y="128"/>
                  </a:lnTo>
                  <a:lnTo>
                    <a:pt x="385" y="150"/>
                  </a:lnTo>
                  <a:lnTo>
                    <a:pt x="382" y="169"/>
                  </a:lnTo>
                  <a:lnTo>
                    <a:pt x="382" y="169"/>
                  </a:lnTo>
                  <a:lnTo>
                    <a:pt x="376" y="194"/>
                  </a:lnTo>
                  <a:lnTo>
                    <a:pt x="368" y="215"/>
                  </a:lnTo>
                  <a:lnTo>
                    <a:pt x="360" y="234"/>
                  </a:lnTo>
                  <a:lnTo>
                    <a:pt x="349" y="254"/>
                  </a:lnTo>
                  <a:lnTo>
                    <a:pt x="349" y="254"/>
                  </a:lnTo>
                  <a:lnTo>
                    <a:pt x="336" y="267"/>
                  </a:lnTo>
                  <a:lnTo>
                    <a:pt x="322" y="283"/>
                  </a:lnTo>
                  <a:lnTo>
                    <a:pt x="308" y="294"/>
                  </a:lnTo>
                  <a:lnTo>
                    <a:pt x="292" y="305"/>
                  </a:lnTo>
                  <a:lnTo>
                    <a:pt x="292" y="305"/>
                  </a:lnTo>
                  <a:lnTo>
                    <a:pt x="259" y="324"/>
                  </a:lnTo>
                  <a:lnTo>
                    <a:pt x="224" y="335"/>
                  </a:lnTo>
                  <a:lnTo>
                    <a:pt x="224" y="335"/>
                  </a:lnTo>
                  <a:lnTo>
                    <a:pt x="188" y="341"/>
                  </a:lnTo>
                  <a:lnTo>
                    <a:pt x="156" y="343"/>
                  </a:lnTo>
                  <a:lnTo>
                    <a:pt x="156" y="343"/>
                  </a:lnTo>
                  <a:lnTo>
                    <a:pt x="131" y="343"/>
                  </a:lnTo>
                  <a:lnTo>
                    <a:pt x="109" y="338"/>
                  </a:lnTo>
                  <a:lnTo>
                    <a:pt x="90" y="335"/>
                  </a:lnTo>
                  <a:lnTo>
                    <a:pt x="71" y="327"/>
                  </a:lnTo>
                  <a:lnTo>
                    <a:pt x="71" y="327"/>
                  </a:lnTo>
                  <a:lnTo>
                    <a:pt x="55" y="319"/>
                  </a:lnTo>
                  <a:lnTo>
                    <a:pt x="41" y="308"/>
                  </a:lnTo>
                  <a:lnTo>
                    <a:pt x="28" y="297"/>
                  </a:lnTo>
                  <a:lnTo>
                    <a:pt x="19" y="283"/>
                  </a:lnTo>
                  <a:lnTo>
                    <a:pt x="19" y="283"/>
                  </a:lnTo>
                  <a:lnTo>
                    <a:pt x="11" y="267"/>
                  </a:lnTo>
                  <a:lnTo>
                    <a:pt x="6" y="251"/>
                  </a:lnTo>
                  <a:lnTo>
                    <a:pt x="0" y="234"/>
                  </a:lnTo>
                  <a:lnTo>
                    <a:pt x="0" y="215"/>
                  </a:lnTo>
                  <a:lnTo>
                    <a:pt x="0" y="215"/>
                  </a:lnTo>
                  <a:lnTo>
                    <a:pt x="6" y="169"/>
                  </a:lnTo>
                  <a:lnTo>
                    <a:pt x="6" y="169"/>
                  </a:lnTo>
                  <a:lnTo>
                    <a:pt x="6" y="169"/>
                  </a:lnTo>
                  <a:close/>
                  <a:moveTo>
                    <a:pt x="259" y="169"/>
                  </a:moveTo>
                  <a:lnTo>
                    <a:pt x="259" y="169"/>
                  </a:lnTo>
                  <a:lnTo>
                    <a:pt x="262" y="150"/>
                  </a:lnTo>
                  <a:lnTo>
                    <a:pt x="262" y="131"/>
                  </a:lnTo>
                  <a:lnTo>
                    <a:pt x="262" y="131"/>
                  </a:lnTo>
                  <a:lnTo>
                    <a:pt x="262" y="117"/>
                  </a:lnTo>
                  <a:lnTo>
                    <a:pt x="259" y="104"/>
                  </a:lnTo>
                  <a:lnTo>
                    <a:pt x="254" y="96"/>
                  </a:lnTo>
                  <a:lnTo>
                    <a:pt x="251" y="85"/>
                  </a:lnTo>
                  <a:lnTo>
                    <a:pt x="243" y="79"/>
                  </a:lnTo>
                  <a:lnTo>
                    <a:pt x="235" y="74"/>
                  </a:lnTo>
                  <a:lnTo>
                    <a:pt x="227" y="71"/>
                  </a:lnTo>
                  <a:lnTo>
                    <a:pt x="216" y="71"/>
                  </a:lnTo>
                  <a:lnTo>
                    <a:pt x="216" y="71"/>
                  </a:lnTo>
                  <a:lnTo>
                    <a:pt x="197" y="74"/>
                  </a:lnTo>
                  <a:lnTo>
                    <a:pt x="180" y="82"/>
                  </a:lnTo>
                  <a:lnTo>
                    <a:pt x="167" y="93"/>
                  </a:lnTo>
                  <a:lnTo>
                    <a:pt x="156" y="109"/>
                  </a:lnTo>
                  <a:lnTo>
                    <a:pt x="145" y="128"/>
                  </a:lnTo>
                  <a:lnTo>
                    <a:pt x="137" y="155"/>
                  </a:lnTo>
                  <a:lnTo>
                    <a:pt x="128" y="183"/>
                  </a:lnTo>
                  <a:lnTo>
                    <a:pt x="126" y="218"/>
                  </a:lnTo>
                  <a:lnTo>
                    <a:pt x="126" y="218"/>
                  </a:lnTo>
                  <a:lnTo>
                    <a:pt x="128" y="240"/>
                  </a:lnTo>
                  <a:lnTo>
                    <a:pt x="134" y="251"/>
                  </a:lnTo>
                  <a:lnTo>
                    <a:pt x="139" y="259"/>
                  </a:lnTo>
                  <a:lnTo>
                    <a:pt x="145" y="264"/>
                  </a:lnTo>
                  <a:lnTo>
                    <a:pt x="153" y="270"/>
                  </a:lnTo>
                  <a:lnTo>
                    <a:pt x="161" y="273"/>
                  </a:lnTo>
                  <a:lnTo>
                    <a:pt x="172" y="273"/>
                  </a:lnTo>
                  <a:lnTo>
                    <a:pt x="172" y="273"/>
                  </a:lnTo>
                  <a:lnTo>
                    <a:pt x="188" y="270"/>
                  </a:lnTo>
                  <a:lnTo>
                    <a:pt x="202" y="267"/>
                  </a:lnTo>
                  <a:lnTo>
                    <a:pt x="216" y="259"/>
                  </a:lnTo>
                  <a:lnTo>
                    <a:pt x="227" y="248"/>
                  </a:lnTo>
                  <a:lnTo>
                    <a:pt x="235" y="232"/>
                  </a:lnTo>
                  <a:lnTo>
                    <a:pt x="246" y="215"/>
                  </a:lnTo>
                  <a:lnTo>
                    <a:pt x="251" y="194"/>
                  </a:lnTo>
                  <a:lnTo>
                    <a:pt x="259" y="169"/>
                  </a:lnTo>
                  <a:lnTo>
                    <a:pt x="259" y="169"/>
                  </a:lnTo>
                  <a:lnTo>
                    <a:pt x="259" y="169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2430" name="Freeform 14"/>
            <p:cNvSpPr>
              <a:spLocks/>
            </p:cNvSpPr>
            <p:nvPr userDrawn="1"/>
          </p:nvSpPr>
          <p:spPr bwMode="auto">
            <a:xfrm>
              <a:off x="4730" y="292"/>
              <a:ext cx="393" cy="332"/>
            </a:xfrm>
            <a:custGeom>
              <a:avLst/>
              <a:gdLst/>
              <a:ahLst/>
              <a:cxnLst>
                <a:cxn ang="0">
                  <a:pos x="63" y="11"/>
                </a:cxn>
                <a:cxn ang="0">
                  <a:pos x="188" y="11"/>
                </a:cxn>
                <a:cxn ang="0">
                  <a:pos x="188" y="11"/>
                </a:cxn>
                <a:cxn ang="0">
                  <a:pos x="186" y="30"/>
                </a:cxn>
                <a:cxn ang="0">
                  <a:pos x="186" y="30"/>
                </a:cxn>
                <a:cxn ang="0">
                  <a:pos x="183" y="46"/>
                </a:cxn>
                <a:cxn ang="0">
                  <a:pos x="183" y="46"/>
                </a:cxn>
                <a:cxn ang="0">
                  <a:pos x="210" y="25"/>
                </a:cxn>
                <a:cxn ang="0">
                  <a:pos x="235" y="11"/>
                </a:cxn>
                <a:cxn ang="0">
                  <a:pos x="235" y="11"/>
                </a:cxn>
                <a:cxn ang="0">
                  <a:pos x="262" y="3"/>
                </a:cxn>
                <a:cxn ang="0">
                  <a:pos x="295" y="0"/>
                </a:cxn>
                <a:cxn ang="0">
                  <a:pos x="295" y="0"/>
                </a:cxn>
                <a:cxn ang="0">
                  <a:pos x="314" y="3"/>
                </a:cxn>
                <a:cxn ang="0">
                  <a:pos x="330" y="6"/>
                </a:cxn>
                <a:cxn ang="0">
                  <a:pos x="346" y="14"/>
                </a:cxn>
                <a:cxn ang="0">
                  <a:pos x="363" y="22"/>
                </a:cxn>
                <a:cxn ang="0">
                  <a:pos x="363" y="22"/>
                </a:cxn>
                <a:cxn ang="0">
                  <a:pos x="376" y="36"/>
                </a:cxn>
                <a:cxn ang="0">
                  <a:pos x="385" y="49"/>
                </a:cxn>
                <a:cxn ang="0">
                  <a:pos x="390" y="68"/>
                </a:cxn>
                <a:cxn ang="0">
                  <a:pos x="393" y="90"/>
                </a:cxn>
                <a:cxn ang="0">
                  <a:pos x="393" y="90"/>
                </a:cxn>
                <a:cxn ang="0">
                  <a:pos x="390" y="117"/>
                </a:cxn>
                <a:cxn ang="0">
                  <a:pos x="344" y="332"/>
                </a:cxn>
                <a:cxn ang="0">
                  <a:pos x="224" y="332"/>
                </a:cxn>
                <a:cxn ang="0">
                  <a:pos x="262" y="147"/>
                </a:cxn>
                <a:cxn ang="0">
                  <a:pos x="262" y="147"/>
                </a:cxn>
                <a:cxn ang="0">
                  <a:pos x="265" y="131"/>
                </a:cxn>
                <a:cxn ang="0">
                  <a:pos x="265" y="120"/>
                </a:cxn>
                <a:cxn ang="0">
                  <a:pos x="265" y="120"/>
                </a:cxn>
                <a:cxn ang="0">
                  <a:pos x="262" y="101"/>
                </a:cxn>
                <a:cxn ang="0">
                  <a:pos x="259" y="93"/>
                </a:cxn>
                <a:cxn ang="0">
                  <a:pos x="256" y="87"/>
                </a:cxn>
                <a:cxn ang="0">
                  <a:pos x="251" y="85"/>
                </a:cxn>
                <a:cxn ang="0">
                  <a:pos x="243" y="79"/>
                </a:cxn>
                <a:cxn ang="0">
                  <a:pos x="226" y="76"/>
                </a:cxn>
                <a:cxn ang="0">
                  <a:pos x="226" y="76"/>
                </a:cxn>
                <a:cxn ang="0">
                  <a:pos x="216" y="79"/>
                </a:cxn>
                <a:cxn ang="0">
                  <a:pos x="207" y="82"/>
                </a:cxn>
                <a:cxn ang="0">
                  <a:pos x="197" y="87"/>
                </a:cxn>
                <a:cxn ang="0">
                  <a:pos x="188" y="93"/>
                </a:cxn>
                <a:cxn ang="0">
                  <a:pos x="188" y="93"/>
                </a:cxn>
                <a:cxn ang="0">
                  <a:pos x="180" y="101"/>
                </a:cxn>
                <a:cxn ang="0">
                  <a:pos x="175" y="112"/>
                </a:cxn>
                <a:cxn ang="0">
                  <a:pos x="169" y="123"/>
                </a:cxn>
                <a:cxn ang="0">
                  <a:pos x="164" y="136"/>
                </a:cxn>
                <a:cxn ang="0">
                  <a:pos x="123" y="332"/>
                </a:cxn>
                <a:cxn ang="0">
                  <a:pos x="0" y="332"/>
                </a:cxn>
                <a:cxn ang="0">
                  <a:pos x="52" y="90"/>
                </a:cxn>
                <a:cxn ang="0">
                  <a:pos x="52" y="90"/>
                </a:cxn>
                <a:cxn ang="0">
                  <a:pos x="60" y="38"/>
                </a:cxn>
                <a:cxn ang="0">
                  <a:pos x="60" y="38"/>
                </a:cxn>
                <a:cxn ang="0">
                  <a:pos x="63" y="11"/>
                </a:cxn>
                <a:cxn ang="0">
                  <a:pos x="63" y="11"/>
                </a:cxn>
                <a:cxn ang="0">
                  <a:pos x="63" y="11"/>
                </a:cxn>
              </a:cxnLst>
              <a:rect l="0" t="0" r="r" b="b"/>
              <a:pathLst>
                <a:path w="393" h="332">
                  <a:moveTo>
                    <a:pt x="63" y="11"/>
                  </a:moveTo>
                  <a:lnTo>
                    <a:pt x="188" y="11"/>
                  </a:lnTo>
                  <a:lnTo>
                    <a:pt x="188" y="11"/>
                  </a:lnTo>
                  <a:lnTo>
                    <a:pt x="186" y="30"/>
                  </a:lnTo>
                  <a:lnTo>
                    <a:pt x="186" y="30"/>
                  </a:lnTo>
                  <a:lnTo>
                    <a:pt x="183" y="46"/>
                  </a:lnTo>
                  <a:lnTo>
                    <a:pt x="183" y="46"/>
                  </a:lnTo>
                  <a:lnTo>
                    <a:pt x="210" y="25"/>
                  </a:lnTo>
                  <a:lnTo>
                    <a:pt x="235" y="11"/>
                  </a:lnTo>
                  <a:lnTo>
                    <a:pt x="235" y="11"/>
                  </a:lnTo>
                  <a:lnTo>
                    <a:pt x="262" y="3"/>
                  </a:lnTo>
                  <a:lnTo>
                    <a:pt x="295" y="0"/>
                  </a:lnTo>
                  <a:lnTo>
                    <a:pt x="295" y="0"/>
                  </a:lnTo>
                  <a:lnTo>
                    <a:pt x="314" y="3"/>
                  </a:lnTo>
                  <a:lnTo>
                    <a:pt x="330" y="6"/>
                  </a:lnTo>
                  <a:lnTo>
                    <a:pt x="346" y="14"/>
                  </a:lnTo>
                  <a:lnTo>
                    <a:pt x="363" y="22"/>
                  </a:lnTo>
                  <a:lnTo>
                    <a:pt x="363" y="22"/>
                  </a:lnTo>
                  <a:lnTo>
                    <a:pt x="376" y="36"/>
                  </a:lnTo>
                  <a:lnTo>
                    <a:pt x="385" y="49"/>
                  </a:lnTo>
                  <a:lnTo>
                    <a:pt x="390" y="68"/>
                  </a:lnTo>
                  <a:lnTo>
                    <a:pt x="393" y="90"/>
                  </a:lnTo>
                  <a:lnTo>
                    <a:pt x="393" y="90"/>
                  </a:lnTo>
                  <a:lnTo>
                    <a:pt x="390" y="117"/>
                  </a:lnTo>
                  <a:lnTo>
                    <a:pt x="344" y="332"/>
                  </a:lnTo>
                  <a:lnTo>
                    <a:pt x="224" y="332"/>
                  </a:lnTo>
                  <a:lnTo>
                    <a:pt x="262" y="147"/>
                  </a:lnTo>
                  <a:lnTo>
                    <a:pt x="262" y="147"/>
                  </a:lnTo>
                  <a:lnTo>
                    <a:pt x="265" y="131"/>
                  </a:lnTo>
                  <a:lnTo>
                    <a:pt x="265" y="120"/>
                  </a:lnTo>
                  <a:lnTo>
                    <a:pt x="265" y="120"/>
                  </a:lnTo>
                  <a:lnTo>
                    <a:pt x="262" y="101"/>
                  </a:lnTo>
                  <a:lnTo>
                    <a:pt x="259" y="93"/>
                  </a:lnTo>
                  <a:lnTo>
                    <a:pt x="256" y="87"/>
                  </a:lnTo>
                  <a:lnTo>
                    <a:pt x="251" y="85"/>
                  </a:lnTo>
                  <a:lnTo>
                    <a:pt x="243" y="79"/>
                  </a:lnTo>
                  <a:lnTo>
                    <a:pt x="226" y="76"/>
                  </a:lnTo>
                  <a:lnTo>
                    <a:pt x="226" y="76"/>
                  </a:lnTo>
                  <a:lnTo>
                    <a:pt x="216" y="79"/>
                  </a:lnTo>
                  <a:lnTo>
                    <a:pt x="207" y="82"/>
                  </a:lnTo>
                  <a:lnTo>
                    <a:pt x="197" y="87"/>
                  </a:lnTo>
                  <a:lnTo>
                    <a:pt x="188" y="93"/>
                  </a:lnTo>
                  <a:lnTo>
                    <a:pt x="188" y="93"/>
                  </a:lnTo>
                  <a:lnTo>
                    <a:pt x="180" y="101"/>
                  </a:lnTo>
                  <a:lnTo>
                    <a:pt x="175" y="112"/>
                  </a:lnTo>
                  <a:lnTo>
                    <a:pt x="169" y="123"/>
                  </a:lnTo>
                  <a:lnTo>
                    <a:pt x="164" y="136"/>
                  </a:lnTo>
                  <a:lnTo>
                    <a:pt x="123" y="332"/>
                  </a:lnTo>
                  <a:lnTo>
                    <a:pt x="0" y="332"/>
                  </a:lnTo>
                  <a:lnTo>
                    <a:pt x="52" y="90"/>
                  </a:lnTo>
                  <a:lnTo>
                    <a:pt x="52" y="90"/>
                  </a:lnTo>
                  <a:lnTo>
                    <a:pt x="60" y="38"/>
                  </a:lnTo>
                  <a:lnTo>
                    <a:pt x="60" y="38"/>
                  </a:lnTo>
                  <a:lnTo>
                    <a:pt x="63" y="11"/>
                  </a:lnTo>
                  <a:lnTo>
                    <a:pt x="63" y="11"/>
                  </a:lnTo>
                  <a:lnTo>
                    <a:pt x="63" y="11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2431" name="Freeform 15"/>
            <p:cNvSpPr>
              <a:spLocks noEditPoints="1"/>
            </p:cNvSpPr>
            <p:nvPr userDrawn="1"/>
          </p:nvSpPr>
          <p:spPr bwMode="auto">
            <a:xfrm>
              <a:off x="5125" y="208"/>
              <a:ext cx="118" cy="117"/>
            </a:xfrm>
            <a:custGeom>
              <a:avLst/>
              <a:gdLst/>
              <a:ahLst/>
              <a:cxnLst>
                <a:cxn ang="0">
                  <a:pos x="99" y="16"/>
                </a:cxn>
                <a:cxn ang="0">
                  <a:pos x="112" y="35"/>
                </a:cxn>
                <a:cxn ang="0">
                  <a:pos x="118" y="57"/>
                </a:cxn>
                <a:cxn ang="0">
                  <a:pos x="115" y="71"/>
                </a:cxn>
                <a:cxn ang="0">
                  <a:pos x="107" y="90"/>
                </a:cxn>
                <a:cxn ang="0">
                  <a:pos x="99" y="101"/>
                </a:cxn>
                <a:cxn ang="0">
                  <a:pos x="79" y="111"/>
                </a:cxn>
                <a:cxn ang="0">
                  <a:pos x="58" y="117"/>
                </a:cxn>
                <a:cxn ang="0">
                  <a:pos x="47" y="114"/>
                </a:cxn>
                <a:cxn ang="0">
                  <a:pos x="25" y="106"/>
                </a:cxn>
                <a:cxn ang="0">
                  <a:pos x="17" y="101"/>
                </a:cxn>
                <a:cxn ang="0">
                  <a:pos x="3" y="81"/>
                </a:cxn>
                <a:cxn ang="0">
                  <a:pos x="0" y="57"/>
                </a:cxn>
                <a:cxn ang="0">
                  <a:pos x="0" y="46"/>
                </a:cxn>
                <a:cxn ang="0">
                  <a:pos x="9" y="27"/>
                </a:cxn>
                <a:cxn ang="0">
                  <a:pos x="17" y="16"/>
                </a:cxn>
                <a:cxn ang="0">
                  <a:pos x="36" y="5"/>
                </a:cxn>
                <a:cxn ang="0">
                  <a:pos x="58" y="0"/>
                </a:cxn>
                <a:cxn ang="0">
                  <a:pos x="69" y="0"/>
                </a:cxn>
                <a:cxn ang="0">
                  <a:pos x="90" y="11"/>
                </a:cxn>
                <a:cxn ang="0">
                  <a:pos x="99" y="16"/>
                </a:cxn>
                <a:cxn ang="0">
                  <a:pos x="93" y="22"/>
                </a:cxn>
                <a:cxn ang="0">
                  <a:pos x="85" y="16"/>
                </a:cxn>
                <a:cxn ang="0">
                  <a:pos x="69" y="8"/>
                </a:cxn>
                <a:cxn ang="0">
                  <a:pos x="58" y="8"/>
                </a:cxn>
                <a:cxn ang="0">
                  <a:pos x="39" y="11"/>
                </a:cxn>
                <a:cxn ang="0">
                  <a:pos x="22" y="22"/>
                </a:cxn>
                <a:cxn ang="0">
                  <a:pos x="17" y="30"/>
                </a:cxn>
                <a:cxn ang="0">
                  <a:pos x="9" y="49"/>
                </a:cxn>
                <a:cxn ang="0">
                  <a:pos x="9" y="57"/>
                </a:cxn>
                <a:cxn ang="0">
                  <a:pos x="11" y="79"/>
                </a:cxn>
                <a:cxn ang="0">
                  <a:pos x="22" y="95"/>
                </a:cxn>
                <a:cxn ang="0">
                  <a:pos x="30" y="101"/>
                </a:cxn>
                <a:cxn ang="0">
                  <a:pos x="47" y="109"/>
                </a:cxn>
                <a:cxn ang="0">
                  <a:pos x="58" y="109"/>
                </a:cxn>
                <a:cxn ang="0">
                  <a:pos x="77" y="106"/>
                </a:cxn>
                <a:cxn ang="0">
                  <a:pos x="93" y="95"/>
                </a:cxn>
                <a:cxn ang="0">
                  <a:pos x="101" y="87"/>
                </a:cxn>
                <a:cxn ang="0">
                  <a:pos x="107" y="68"/>
                </a:cxn>
                <a:cxn ang="0">
                  <a:pos x="109" y="57"/>
                </a:cxn>
                <a:cxn ang="0">
                  <a:pos x="104" y="38"/>
                </a:cxn>
                <a:cxn ang="0">
                  <a:pos x="93" y="22"/>
                </a:cxn>
                <a:cxn ang="0">
                  <a:pos x="93" y="22"/>
                </a:cxn>
                <a:cxn ang="0">
                  <a:pos x="39" y="27"/>
                </a:cxn>
                <a:cxn ang="0">
                  <a:pos x="60" y="27"/>
                </a:cxn>
                <a:cxn ang="0">
                  <a:pos x="74" y="32"/>
                </a:cxn>
                <a:cxn ang="0">
                  <a:pos x="77" y="38"/>
                </a:cxn>
                <a:cxn ang="0">
                  <a:pos x="79" y="46"/>
                </a:cxn>
                <a:cxn ang="0">
                  <a:pos x="74" y="57"/>
                </a:cxn>
                <a:cxn ang="0">
                  <a:pos x="69" y="62"/>
                </a:cxn>
                <a:cxn ang="0">
                  <a:pos x="69" y="90"/>
                </a:cxn>
                <a:cxn ang="0">
                  <a:pos x="47" y="62"/>
                </a:cxn>
                <a:cxn ang="0">
                  <a:pos x="39" y="90"/>
                </a:cxn>
                <a:cxn ang="0">
                  <a:pos x="69" y="46"/>
                </a:cxn>
                <a:cxn ang="0">
                  <a:pos x="66" y="38"/>
                </a:cxn>
                <a:cxn ang="0">
                  <a:pos x="60" y="35"/>
                </a:cxn>
                <a:cxn ang="0">
                  <a:pos x="47" y="46"/>
                </a:cxn>
                <a:cxn ang="0">
                  <a:pos x="60" y="54"/>
                </a:cxn>
                <a:cxn ang="0">
                  <a:pos x="66" y="52"/>
                </a:cxn>
                <a:cxn ang="0">
                  <a:pos x="69" y="46"/>
                </a:cxn>
                <a:cxn ang="0">
                  <a:pos x="69" y="46"/>
                </a:cxn>
              </a:cxnLst>
              <a:rect l="0" t="0" r="r" b="b"/>
              <a:pathLst>
                <a:path w="118" h="117">
                  <a:moveTo>
                    <a:pt x="99" y="16"/>
                  </a:moveTo>
                  <a:lnTo>
                    <a:pt x="99" y="16"/>
                  </a:lnTo>
                  <a:lnTo>
                    <a:pt x="107" y="27"/>
                  </a:lnTo>
                  <a:lnTo>
                    <a:pt x="112" y="35"/>
                  </a:lnTo>
                  <a:lnTo>
                    <a:pt x="115" y="46"/>
                  </a:lnTo>
                  <a:lnTo>
                    <a:pt x="118" y="57"/>
                  </a:lnTo>
                  <a:lnTo>
                    <a:pt x="118" y="57"/>
                  </a:lnTo>
                  <a:lnTo>
                    <a:pt x="115" y="71"/>
                  </a:lnTo>
                  <a:lnTo>
                    <a:pt x="112" y="81"/>
                  </a:lnTo>
                  <a:lnTo>
                    <a:pt x="107" y="90"/>
                  </a:lnTo>
                  <a:lnTo>
                    <a:pt x="99" y="101"/>
                  </a:lnTo>
                  <a:lnTo>
                    <a:pt x="99" y="101"/>
                  </a:lnTo>
                  <a:lnTo>
                    <a:pt x="90" y="106"/>
                  </a:lnTo>
                  <a:lnTo>
                    <a:pt x="79" y="111"/>
                  </a:lnTo>
                  <a:lnTo>
                    <a:pt x="69" y="114"/>
                  </a:lnTo>
                  <a:lnTo>
                    <a:pt x="58" y="117"/>
                  </a:lnTo>
                  <a:lnTo>
                    <a:pt x="58" y="117"/>
                  </a:lnTo>
                  <a:lnTo>
                    <a:pt x="47" y="114"/>
                  </a:lnTo>
                  <a:lnTo>
                    <a:pt x="36" y="111"/>
                  </a:lnTo>
                  <a:lnTo>
                    <a:pt x="25" y="106"/>
                  </a:lnTo>
                  <a:lnTo>
                    <a:pt x="17" y="101"/>
                  </a:lnTo>
                  <a:lnTo>
                    <a:pt x="17" y="101"/>
                  </a:lnTo>
                  <a:lnTo>
                    <a:pt x="9" y="90"/>
                  </a:lnTo>
                  <a:lnTo>
                    <a:pt x="3" y="81"/>
                  </a:lnTo>
                  <a:lnTo>
                    <a:pt x="0" y="71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46"/>
                  </a:lnTo>
                  <a:lnTo>
                    <a:pt x="3" y="35"/>
                  </a:lnTo>
                  <a:lnTo>
                    <a:pt x="9" y="27"/>
                  </a:lnTo>
                  <a:lnTo>
                    <a:pt x="17" y="16"/>
                  </a:lnTo>
                  <a:lnTo>
                    <a:pt x="17" y="16"/>
                  </a:lnTo>
                  <a:lnTo>
                    <a:pt x="25" y="11"/>
                  </a:lnTo>
                  <a:lnTo>
                    <a:pt x="36" y="5"/>
                  </a:lnTo>
                  <a:lnTo>
                    <a:pt x="47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9" y="0"/>
                  </a:lnTo>
                  <a:lnTo>
                    <a:pt x="79" y="5"/>
                  </a:lnTo>
                  <a:lnTo>
                    <a:pt x="90" y="11"/>
                  </a:lnTo>
                  <a:lnTo>
                    <a:pt x="99" y="16"/>
                  </a:lnTo>
                  <a:lnTo>
                    <a:pt x="99" y="16"/>
                  </a:lnTo>
                  <a:lnTo>
                    <a:pt x="99" y="16"/>
                  </a:lnTo>
                  <a:close/>
                  <a:moveTo>
                    <a:pt x="93" y="22"/>
                  </a:moveTo>
                  <a:lnTo>
                    <a:pt x="93" y="22"/>
                  </a:lnTo>
                  <a:lnTo>
                    <a:pt x="85" y="16"/>
                  </a:lnTo>
                  <a:lnTo>
                    <a:pt x="77" y="11"/>
                  </a:lnTo>
                  <a:lnTo>
                    <a:pt x="69" y="8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47" y="8"/>
                  </a:lnTo>
                  <a:lnTo>
                    <a:pt x="39" y="11"/>
                  </a:lnTo>
                  <a:lnTo>
                    <a:pt x="30" y="16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17" y="30"/>
                  </a:lnTo>
                  <a:lnTo>
                    <a:pt x="11" y="38"/>
                  </a:lnTo>
                  <a:lnTo>
                    <a:pt x="9" y="49"/>
                  </a:lnTo>
                  <a:lnTo>
                    <a:pt x="9" y="57"/>
                  </a:lnTo>
                  <a:lnTo>
                    <a:pt x="9" y="57"/>
                  </a:lnTo>
                  <a:lnTo>
                    <a:pt x="9" y="68"/>
                  </a:lnTo>
                  <a:lnTo>
                    <a:pt x="11" y="79"/>
                  </a:lnTo>
                  <a:lnTo>
                    <a:pt x="17" y="87"/>
                  </a:lnTo>
                  <a:lnTo>
                    <a:pt x="22" y="95"/>
                  </a:lnTo>
                  <a:lnTo>
                    <a:pt x="22" y="95"/>
                  </a:lnTo>
                  <a:lnTo>
                    <a:pt x="30" y="101"/>
                  </a:lnTo>
                  <a:lnTo>
                    <a:pt x="39" y="106"/>
                  </a:lnTo>
                  <a:lnTo>
                    <a:pt x="47" y="109"/>
                  </a:lnTo>
                  <a:lnTo>
                    <a:pt x="58" y="109"/>
                  </a:lnTo>
                  <a:lnTo>
                    <a:pt x="58" y="109"/>
                  </a:lnTo>
                  <a:lnTo>
                    <a:pt x="69" y="109"/>
                  </a:lnTo>
                  <a:lnTo>
                    <a:pt x="77" y="106"/>
                  </a:lnTo>
                  <a:lnTo>
                    <a:pt x="85" y="101"/>
                  </a:lnTo>
                  <a:lnTo>
                    <a:pt x="93" y="95"/>
                  </a:lnTo>
                  <a:lnTo>
                    <a:pt x="93" y="95"/>
                  </a:lnTo>
                  <a:lnTo>
                    <a:pt x="101" y="87"/>
                  </a:lnTo>
                  <a:lnTo>
                    <a:pt x="104" y="79"/>
                  </a:lnTo>
                  <a:lnTo>
                    <a:pt x="107" y="68"/>
                  </a:lnTo>
                  <a:lnTo>
                    <a:pt x="109" y="57"/>
                  </a:lnTo>
                  <a:lnTo>
                    <a:pt x="109" y="57"/>
                  </a:lnTo>
                  <a:lnTo>
                    <a:pt x="107" y="49"/>
                  </a:lnTo>
                  <a:lnTo>
                    <a:pt x="104" y="38"/>
                  </a:lnTo>
                  <a:lnTo>
                    <a:pt x="101" y="30"/>
                  </a:lnTo>
                  <a:lnTo>
                    <a:pt x="93" y="22"/>
                  </a:lnTo>
                  <a:lnTo>
                    <a:pt x="93" y="22"/>
                  </a:lnTo>
                  <a:lnTo>
                    <a:pt x="93" y="22"/>
                  </a:lnTo>
                  <a:close/>
                  <a:moveTo>
                    <a:pt x="39" y="90"/>
                  </a:moveTo>
                  <a:lnTo>
                    <a:pt x="39" y="27"/>
                  </a:lnTo>
                  <a:lnTo>
                    <a:pt x="60" y="27"/>
                  </a:lnTo>
                  <a:lnTo>
                    <a:pt x="60" y="27"/>
                  </a:lnTo>
                  <a:lnTo>
                    <a:pt x="69" y="30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7" y="38"/>
                  </a:lnTo>
                  <a:lnTo>
                    <a:pt x="79" y="46"/>
                  </a:lnTo>
                  <a:lnTo>
                    <a:pt x="79" y="46"/>
                  </a:lnTo>
                  <a:lnTo>
                    <a:pt x="77" y="52"/>
                  </a:lnTo>
                  <a:lnTo>
                    <a:pt x="74" y="57"/>
                  </a:lnTo>
                  <a:lnTo>
                    <a:pt x="74" y="57"/>
                  </a:lnTo>
                  <a:lnTo>
                    <a:pt x="69" y="62"/>
                  </a:lnTo>
                  <a:lnTo>
                    <a:pt x="79" y="90"/>
                  </a:lnTo>
                  <a:lnTo>
                    <a:pt x="69" y="90"/>
                  </a:lnTo>
                  <a:lnTo>
                    <a:pt x="58" y="62"/>
                  </a:lnTo>
                  <a:lnTo>
                    <a:pt x="47" y="62"/>
                  </a:lnTo>
                  <a:lnTo>
                    <a:pt x="47" y="90"/>
                  </a:lnTo>
                  <a:lnTo>
                    <a:pt x="39" y="90"/>
                  </a:lnTo>
                  <a:lnTo>
                    <a:pt x="39" y="90"/>
                  </a:lnTo>
                  <a:close/>
                  <a:moveTo>
                    <a:pt x="69" y="46"/>
                  </a:moveTo>
                  <a:lnTo>
                    <a:pt x="69" y="46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60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47" y="54"/>
                  </a:lnTo>
                  <a:lnTo>
                    <a:pt x="60" y="54"/>
                  </a:lnTo>
                  <a:lnTo>
                    <a:pt x="60" y="54"/>
                  </a:lnTo>
                  <a:lnTo>
                    <a:pt x="66" y="52"/>
                  </a:lnTo>
                  <a:lnTo>
                    <a:pt x="66" y="52"/>
                  </a:lnTo>
                  <a:lnTo>
                    <a:pt x="69" y="46"/>
                  </a:lnTo>
                  <a:lnTo>
                    <a:pt x="69" y="46"/>
                  </a:lnTo>
                  <a:lnTo>
                    <a:pt x="69" y="46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pic>
        <p:nvPicPr>
          <p:cNvPr id="17" name="Grafik 16" descr="logo_opp_rev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52476" y="6535148"/>
            <a:ext cx="1221081" cy="18000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341438"/>
            <a:ext cx="395605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395605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1409" name="Picture 17" descr="pfeil_ro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" y="258763"/>
            <a:ext cx="647700" cy="790575"/>
          </a:xfrm>
          <a:prstGeom prst="rect">
            <a:avLst/>
          </a:prstGeom>
          <a:noFill/>
        </p:spPr>
      </p:pic>
      <p:sp>
        <p:nvSpPr>
          <p:cNvPr id="571395" name="Rectangle 3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002F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713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260350"/>
            <a:ext cx="57610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 (Arial Fett 24 pt)</a:t>
            </a:r>
          </a:p>
        </p:txBody>
      </p:sp>
      <p:sp>
        <p:nvSpPr>
          <p:cNvPr id="5713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341438"/>
            <a:ext cx="80645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dirty="0" smtClean="0"/>
              <a:t>Klicken Sie, um die Textformatierung des Masters zu bearbeiten (Arial 22 </a:t>
            </a:r>
            <a:r>
              <a:rPr lang="de-DE" dirty="0" err="1" smtClean="0"/>
              <a:t>pt</a:t>
            </a:r>
            <a:r>
              <a:rPr lang="de-DE" dirty="0" smtClean="0"/>
              <a:t>)</a:t>
            </a:r>
          </a:p>
          <a:p>
            <a:pPr lvl="0"/>
            <a:r>
              <a:rPr lang="de-DE" dirty="0" smtClean="0"/>
              <a:t>Aufzählung</a:t>
            </a:r>
          </a:p>
          <a:p>
            <a:pPr lvl="1"/>
            <a:r>
              <a:rPr lang="de-DE" dirty="0" smtClean="0"/>
              <a:t>Zweite Ebene (Arial 20 </a:t>
            </a:r>
            <a:r>
              <a:rPr lang="de-DE" dirty="0" err="1" smtClean="0"/>
              <a:t>pt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Dritte Ebene (Arial 18 </a:t>
            </a:r>
            <a:r>
              <a:rPr lang="de-DE" dirty="0" err="1" smtClean="0"/>
              <a:t>pt</a:t>
            </a:r>
            <a:r>
              <a:rPr lang="de-DE" dirty="0" smtClean="0"/>
              <a:t>) </a:t>
            </a:r>
          </a:p>
        </p:txBody>
      </p:sp>
      <p:grpSp>
        <p:nvGrpSpPr>
          <p:cNvPr id="571398" name="Group 6"/>
          <p:cNvGrpSpPr>
            <a:grpSpLocks noChangeAspect="1"/>
          </p:cNvGrpSpPr>
          <p:nvPr/>
        </p:nvGrpSpPr>
        <p:grpSpPr bwMode="auto">
          <a:xfrm>
            <a:off x="6734175" y="404813"/>
            <a:ext cx="2159000" cy="327025"/>
            <a:chOff x="2122" y="161"/>
            <a:chExt cx="3121" cy="474"/>
          </a:xfrm>
        </p:grpSpPr>
        <p:sp>
          <p:nvSpPr>
            <p:cNvPr id="571399" name="Freeform 7"/>
            <p:cNvSpPr>
              <a:spLocks noChangeAspect="1"/>
            </p:cNvSpPr>
            <p:nvPr userDrawn="1"/>
          </p:nvSpPr>
          <p:spPr bwMode="auto">
            <a:xfrm>
              <a:off x="2122" y="292"/>
              <a:ext cx="303" cy="332"/>
            </a:xfrm>
            <a:custGeom>
              <a:avLst/>
              <a:gdLst/>
              <a:ahLst/>
              <a:cxnLst>
                <a:cxn ang="0">
                  <a:pos x="66" y="11"/>
                </a:cxn>
                <a:cxn ang="0">
                  <a:pos x="188" y="11"/>
                </a:cxn>
                <a:cxn ang="0">
                  <a:pos x="178" y="71"/>
                </a:cxn>
                <a:cxn ang="0">
                  <a:pos x="180" y="71"/>
                </a:cxn>
                <a:cxn ang="0">
                  <a:pos x="180" y="71"/>
                </a:cxn>
                <a:cxn ang="0">
                  <a:pos x="188" y="55"/>
                </a:cxn>
                <a:cxn ang="0">
                  <a:pos x="199" y="41"/>
                </a:cxn>
                <a:cxn ang="0">
                  <a:pos x="213" y="27"/>
                </a:cxn>
                <a:cxn ang="0">
                  <a:pos x="227" y="19"/>
                </a:cxn>
                <a:cxn ang="0">
                  <a:pos x="227" y="19"/>
                </a:cxn>
                <a:cxn ang="0">
                  <a:pos x="240" y="11"/>
                </a:cxn>
                <a:cxn ang="0">
                  <a:pos x="259" y="6"/>
                </a:cxn>
                <a:cxn ang="0">
                  <a:pos x="278" y="3"/>
                </a:cxn>
                <a:cxn ang="0">
                  <a:pos x="303" y="0"/>
                </a:cxn>
                <a:cxn ang="0">
                  <a:pos x="281" y="106"/>
                </a:cxn>
                <a:cxn ang="0">
                  <a:pos x="259" y="106"/>
                </a:cxn>
                <a:cxn ang="0">
                  <a:pos x="259" y="106"/>
                </a:cxn>
                <a:cxn ang="0">
                  <a:pos x="238" y="106"/>
                </a:cxn>
                <a:cxn ang="0">
                  <a:pos x="218" y="112"/>
                </a:cxn>
                <a:cxn ang="0">
                  <a:pos x="202" y="117"/>
                </a:cxn>
                <a:cxn ang="0">
                  <a:pos x="188" y="125"/>
                </a:cxn>
                <a:cxn ang="0">
                  <a:pos x="188" y="125"/>
                </a:cxn>
                <a:cxn ang="0">
                  <a:pos x="175" y="139"/>
                </a:cxn>
                <a:cxn ang="0">
                  <a:pos x="167" y="155"/>
                </a:cxn>
                <a:cxn ang="0">
                  <a:pos x="159" y="172"/>
                </a:cxn>
                <a:cxn ang="0">
                  <a:pos x="150" y="196"/>
                </a:cxn>
                <a:cxn ang="0">
                  <a:pos x="123" y="332"/>
                </a:cxn>
                <a:cxn ang="0">
                  <a:pos x="0" y="332"/>
                </a:cxn>
                <a:cxn ang="0">
                  <a:pos x="52" y="85"/>
                </a:cxn>
                <a:cxn ang="0">
                  <a:pos x="52" y="85"/>
                </a:cxn>
                <a:cxn ang="0">
                  <a:pos x="66" y="11"/>
                </a:cxn>
                <a:cxn ang="0">
                  <a:pos x="66" y="11"/>
                </a:cxn>
                <a:cxn ang="0">
                  <a:pos x="66" y="11"/>
                </a:cxn>
              </a:cxnLst>
              <a:rect l="0" t="0" r="r" b="b"/>
              <a:pathLst>
                <a:path w="303" h="332">
                  <a:moveTo>
                    <a:pt x="66" y="11"/>
                  </a:moveTo>
                  <a:lnTo>
                    <a:pt x="188" y="11"/>
                  </a:lnTo>
                  <a:lnTo>
                    <a:pt x="178" y="71"/>
                  </a:lnTo>
                  <a:lnTo>
                    <a:pt x="180" y="71"/>
                  </a:lnTo>
                  <a:lnTo>
                    <a:pt x="180" y="71"/>
                  </a:lnTo>
                  <a:lnTo>
                    <a:pt x="188" y="55"/>
                  </a:lnTo>
                  <a:lnTo>
                    <a:pt x="199" y="41"/>
                  </a:lnTo>
                  <a:lnTo>
                    <a:pt x="213" y="27"/>
                  </a:lnTo>
                  <a:lnTo>
                    <a:pt x="227" y="19"/>
                  </a:lnTo>
                  <a:lnTo>
                    <a:pt x="227" y="19"/>
                  </a:lnTo>
                  <a:lnTo>
                    <a:pt x="240" y="11"/>
                  </a:lnTo>
                  <a:lnTo>
                    <a:pt x="259" y="6"/>
                  </a:lnTo>
                  <a:lnTo>
                    <a:pt x="278" y="3"/>
                  </a:lnTo>
                  <a:lnTo>
                    <a:pt x="303" y="0"/>
                  </a:lnTo>
                  <a:lnTo>
                    <a:pt x="281" y="106"/>
                  </a:lnTo>
                  <a:lnTo>
                    <a:pt x="259" y="106"/>
                  </a:lnTo>
                  <a:lnTo>
                    <a:pt x="259" y="106"/>
                  </a:lnTo>
                  <a:lnTo>
                    <a:pt x="238" y="106"/>
                  </a:lnTo>
                  <a:lnTo>
                    <a:pt x="218" y="112"/>
                  </a:lnTo>
                  <a:lnTo>
                    <a:pt x="202" y="117"/>
                  </a:lnTo>
                  <a:lnTo>
                    <a:pt x="188" y="125"/>
                  </a:lnTo>
                  <a:lnTo>
                    <a:pt x="188" y="125"/>
                  </a:lnTo>
                  <a:lnTo>
                    <a:pt x="175" y="139"/>
                  </a:lnTo>
                  <a:lnTo>
                    <a:pt x="167" y="155"/>
                  </a:lnTo>
                  <a:lnTo>
                    <a:pt x="159" y="172"/>
                  </a:lnTo>
                  <a:lnTo>
                    <a:pt x="150" y="196"/>
                  </a:lnTo>
                  <a:lnTo>
                    <a:pt x="123" y="332"/>
                  </a:lnTo>
                  <a:lnTo>
                    <a:pt x="0" y="332"/>
                  </a:lnTo>
                  <a:lnTo>
                    <a:pt x="52" y="85"/>
                  </a:lnTo>
                  <a:lnTo>
                    <a:pt x="52" y="85"/>
                  </a:lnTo>
                  <a:lnTo>
                    <a:pt x="66" y="11"/>
                  </a:lnTo>
                  <a:lnTo>
                    <a:pt x="66" y="11"/>
                  </a:lnTo>
                  <a:lnTo>
                    <a:pt x="66" y="11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1400" name="Freeform 8"/>
            <p:cNvSpPr>
              <a:spLocks noChangeAspect="1" noEditPoints="1"/>
            </p:cNvSpPr>
            <p:nvPr userDrawn="1"/>
          </p:nvSpPr>
          <p:spPr bwMode="auto">
            <a:xfrm>
              <a:off x="2422" y="292"/>
              <a:ext cx="384" cy="343"/>
            </a:xfrm>
            <a:custGeom>
              <a:avLst/>
              <a:gdLst/>
              <a:ahLst/>
              <a:cxnLst>
                <a:cxn ang="0">
                  <a:pos x="6" y="169"/>
                </a:cxn>
                <a:cxn ang="0">
                  <a:pos x="22" y="123"/>
                </a:cxn>
                <a:cxn ang="0">
                  <a:pos x="47" y="82"/>
                </a:cxn>
                <a:cxn ang="0">
                  <a:pos x="63" y="63"/>
                </a:cxn>
                <a:cxn ang="0">
                  <a:pos x="104" y="33"/>
                </a:cxn>
                <a:cxn ang="0">
                  <a:pos x="126" y="22"/>
                </a:cxn>
                <a:cxn ang="0">
                  <a:pos x="175" y="6"/>
                </a:cxn>
                <a:cxn ang="0">
                  <a:pos x="229" y="0"/>
                </a:cxn>
                <a:cxn ang="0">
                  <a:pos x="251" y="3"/>
                </a:cxn>
                <a:cxn ang="0">
                  <a:pos x="292" y="8"/>
                </a:cxn>
                <a:cxn ang="0">
                  <a:pos x="311" y="17"/>
                </a:cxn>
                <a:cxn ang="0">
                  <a:pos x="344" y="33"/>
                </a:cxn>
                <a:cxn ang="0">
                  <a:pos x="365" y="60"/>
                </a:cxn>
                <a:cxn ang="0">
                  <a:pos x="374" y="74"/>
                </a:cxn>
                <a:cxn ang="0">
                  <a:pos x="384" y="109"/>
                </a:cxn>
                <a:cxn ang="0">
                  <a:pos x="384" y="128"/>
                </a:cxn>
                <a:cxn ang="0">
                  <a:pos x="382" y="169"/>
                </a:cxn>
                <a:cxn ang="0">
                  <a:pos x="374" y="194"/>
                </a:cxn>
                <a:cxn ang="0">
                  <a:pos x="357" y="234"/>
                </a:cxn>
                <a:cxn ang="0">
                  <a:pos x="346" y="254"/>
                </a:cxn>
                <a:cxn ang="0">
                  <a:pos x="322" y="283"/>
                </a:cxn>
                <a:cxn ang="0">
                  <a:pos x="292" y="305"/>
                </a:cxn>
                <a:cxn ang="0">
                  <a:pos x="259" y="324"/>
                </a:cxn>
                <a:cxn ang="0">
                  <a:pos x="224" y="335"/>
                </a:cxn>
                <a:cxn ang="0">
                  <a:pos x="153" y="343"/>
                </a:cxn>
                <a:cxn ang="0">
                  <a:pos x="128" y="343"/>
                </a:cxn>
                <a:cxn ang="0">
                  <a:pos x="87" y="335"/>
                </a:cxn>
                <a:cxn ang="0">
                  <a:pos x="68" y="327"/>
                </a:cxn>
                <a:cxn ang="0">
                  <a:pos x="38" y="308"/>
                </a:cxn>
                <a:cxn ang="0">
                  <a:pos x="17" y="283"/>
                </a:cxn>
                <a:cxn ang="0">
                  <a:pos x="8" y="267"/>
                </a:cxn>
                <a:cxn ang="0">
                  <a:pos x="0" y="234"/>
                </a:cxn>
                <a:cxn ang="0">
                  <a:pos x="0" y="215"/>
                </a:cxn>
                <a:cxn ang="0">
                  <a:pos x="6" y="169"/>
                </a:cxn>
                <a:cxn ang="0">
                  <a:pos x="256" y="169"/>
                </a:cxn>
                <a:cxn ang="0">
                  <a:pos x="259" y="150"/>
                </a:cxn>
                <a:cxn ang="0">
                  <a:pos x="262" y="131"/>
                </a:cxn>
                <a:cxn ang="0">
                  <a:pos x="256" y="104"/>
                </a:cxn>
                <a:cxn ang="0">
                  <a:pos x="248" y="85"/>
                </a:cxn>
                <a:cxn ang="0">
                  <a:pos x="235" y="74"/>
                </a:cxn>
                <a:cxn ang="0">
                  <a:pos x="213" y="71"/>
                </a:cxn>
                <a:cxn ang="0">
                  <a:pos x="196" y="74"/>
                </a:cxn>
                <a:cxn ang="0">
                  <a:pos x="166" y="93"/>
                </a:cxn>
                <a:cxn ang="0">
                  <a:pos x="142" y="128"/>
                </a:cxn>
                <a:cxn ang="0">
                  <a:pos x="128" y="183"/>
                </a:cxn>
                <a:cxn ang="0">
                  <a:pos x="123" y="218"/>
                </a:cxn>
                <a:cxn ang="0">
                  <a:pos x="131" y="251"/>
                </a:cxn>
                <a:cxn ang="0">
                  <a:pos x="145" y="264"/>
                </a:cxn>
                <a:cxn ang="0">
                  <a:pos x="161" y="273"/>
                </a:cxn>
                <a:cxn ang="0">
                  <a:pos x="172" y="273"/>
                </a:cxn>
                <a:cxn ang="0">
                  <a:pos x="202" y="267"/>
                </a:cxn>
                <a:cxn ang="0">
                  <a:pos x="224" y="248"/>
                </a:cxn>
                <a:cxn ang="0">
                  <a:pos x="243" y="215"/>
                </a:cxn>
                <a:cxn ang="0">
                  <a:pos x="256" y="169"/>
                </a:cxn>
                <a:cxn ang="0">
                  <a:pos x="256" y="169"/>
                </a:cxn>
              </a:cxnLst>
              <a:rect l="0" t="0" r="r" b="b"/>
              <a:pathLst>
                <a:path w="384" h="343">
                  <a:moveTo>
                    <a:pt x="6" y="169"/>
                  </a:moveTo>
                  <a:lnTo>
                    <a:pt x="6" y="169"/>
                  </a:lnTo>
                  <a:lnTo>
                    <a:pt x="11" y="145"/>
                  </a:lnTo>
                  <a:lnTo>
                    <a:pt x="22" y="123"/>
                  </a:lnTo>
                  <a:lnTo>
                    <a:pt x="33" y="101"/>
                  </a:lnTo>
                  <a:lnTo>
                    <a:pt x="47" y="82"/>
                  </a:lnTo>
                  <a:lnTo>
                    <a:pt x="47" y="82"/>
                  </a:lnTo>
                  <a:lnTo>
                    <a:pt x="63" y="63"/>
                  </a:lnTo>
                  <a:lnTo>
                    <a:pt x="82" y="46"/>
                  </a:lnTo>
                  <a:lnTo>
                    <a:pt x="104" y="33"/>
                  </a:lnTo>
                  <a:lnTo>
                    <a:pt x="126" y="22"/>
                  </a:lnTo>
                  <a:lnTo>
                    <a:pt x="126" y="22"/>
                  </a:lnTo>
                  <a:lnTo>
                    <a:pt x="150" y="14"/>
                  </a:lnTo>
                  <a:lnTo>
                    <a:pt x="175" y="6"/>
                  </a:lnTo>
                  <a:lnTo>
                    <a:pt x="202" y="3"/>
                  </a:lnTo>
                  <a:lnTo>
                    <a:pt x="229" y="0"/>
                  </a:lnTo>
                  <a:lnTo>
                    <a:pt x="229" y="0"/>
                  </a:lnTo>
                  <a:lnTo>
                    <a:pt x="251" y="3"/>
                  </a:lnTo>
                  <a:lnTo>
                    <a:pt x="273" y="6"/>
                  </a:lnTo>
                  <a:lnTo>
                    <a:pt x="292" y="8"/>
                  </a:lnTo>
                  <a:lnTo>
                    <a:pt x="311" y="17"/>
                  </a:lnTo>
                  <a:lnTo>
                    <a:pt x="311" y="17"/>
                  </a:lnTo>
                  <a:lnTo>
                    <a:pt x="327" y="25"/>
                  </a:lnTo>
                  <a:lnTo>
                    <a:pt x="344" y="33"/>
                  </a:lnTo>
                  <a:lnTo>
                    <a:pt x="354" y="46"/>
                  </a:lnTo>
                  <a:lnTo>
                    <a:pt x="365" y="60"/>
                  </a:lnTo>
                  <a:lnTo>
                    <a:pt x="365" y="60"/>
                  </a:lnTo>
                  <a:lnTo>
                    <a:pt x="374" y="74"/>
                  </a:lnTo>
                  <a:lnTo>
                    <a:pt x="379" y="90"/>
                  </a:lnTo>
                  <a:lnTo>
                    <a:pt x="384" y="109"/>
                  </a:lnTo>
                  <a:lnTo>
                    <a:pt x="384" y="128"/>
                  </a:lnTo>
                  <a:lnTo>
                    <a:pt x="384" y="128"/>
                  </a:lnTo>
                  <a:lnTo>
                    <a:pt x="384" y="150"/>
                  </a:lnTo>
                  <a:lnTo>
                    <a:pt x="382" y="169"/>
                  </a:lnTo>
                  <a:lnTo>
                    <a:pt x="382" y="169"/>
                  </a:lnTo>
                  <a:lnTo>
                    <a:pt x="374" y="194"/>
                  </a:lnTo>
                  <a:lnTo>
                    <a:pt x="368" y="215"/>
                  </a:lnTo>
                  <a:lnTo>
                    <a:pt x="357" y="234"/>
                  </a:lnTo>
                  <a:lnTo>
                    <a:pt x="346" y="254"/>
                  </a:lnTo>
                  <a:lnTo>
                    <a:pt x="346" y="254"/>
                  </a:lnTo>
                  <a:lnTo>
                    <a:pt x="335" y="267"/>
                  </a:lnTo>
                  <a:lnTo>
                    <a:pt x="322" y="283"/>
                  </a:lnTo>
                  <a:lnTo>
                    <a:pt x="305" y="294"/>
                  </a:lnTo>
                  <a:lnTo>
                    <a:pt x="292" y="305"/>
                  </a:lnTo>
                  <a:lnTo>
                    <a:pt x="292" y="305"/>
                  </a:lnTo>
                  <a:lnTo>
                    <a:pt x="259" y="324"/>
                  </a:lnTo>
                  <a:lnTo>
                    <a:pt x="224" y="335"/>
                  </a:lnTo>
                  <a:lnTo>
                    <a:pt x="224" y="335"/>
                  </a:lnTo>
                  <a:lnTo>
                    <a:pt x="188" y="341"/>
                  </a:lnTo>
                  <a:lnTo>
                    <a:pt x="153" y="343"/>
                  </a:lnTo>
                  <a:lnTo>
                    <a:pt x="153" y="343"/>
                  </a:lnTo>
                  <a:lnTo>
                    <a:pt x="128" y="343"/>
                  </a:lnTo>
                  <a:lnTo>
                    <a:pt x="106" y="338"/>
                  </a:lnTo>
                  <a:lnTo>
                    <a:pt x="87" y="335"/>
                  </a:lnTo>
                  <a:lnTo>
                    <a:pt x="68" y="327"/>
                  </a:lnTo>
                  <a:lnTo>
                    <a:pt x="68" y="327"/>
                  </a:lnTo>
                  <a:lnTo>
                    <a:pt x="55" y="319"/>
                  </a:lnTo>
                  <a:lnTo>
                    <a:pt x="38" y="308"/>
                  </a:lnTo>
                  <a:lnTo>
                    <a:pt x="27" y="297"/>
                  </a:lnTo>
                  <a:lnTo>
                    <a:pt x="17" y="283"/>
                  </a:lnTo>
                  <a:lnTo>
                    <a:pt x="17" y="283"/>
                  </a:lnTo>
                  <a:lnTo>
                    <a:pt x="8" y="267"/>
                  </a:lnTo>
                  <a:lnTo>
                    <a:pt x="3" y="251"/>
                  </a:lnTo>
                  <a:lnTo>
                    <a:pt x="0" y="234"/>
                  </a:lnTo>
                  <a:lnTo>
                    <a:pt x="0" y="215"/>
                  </a:lnTo>
                  <a:lnTo>
                    <a:pt x="0" y="215"/>
                  </a:lnTo>
                  <a:lnTo>
                    <a:pt x="6" y="169"/>
                  </a:lnTo>
                  <a:lnTo>
                    <a:pt x="6" y="169"/>
                  </a:lnTo>
                  <a:lnTo>
                    <a:pt x="6" y="169"/>
                  </a:lnTo>
                  <a:close/>
                  <a:moveTo>
                    <a:pt x="256" y="169"/>
                  </a:moveTo>
                  <a:lnTo>
                    <a:pt x="256" y="169"/>
                  </a:lnTo>
                  <a:lnTo>
                    <a:pt x="259" y="150"/>
                  </a:lnTo>
                  <a:lnTo>
                    <a:pt x="262" y="131"/>
                  </a:lnTo>
                  <a:lnTo>
                    <a:pt x="262" y="131"/>
                  </a:lnTo>
                  <a:lnTo>
                    <a:pt x="259" y="117"/>
                  </a:lnTo>
                  <a:lnTo>
                    <a:pt x="256" y="104"/>
                  </a:lnTo>
                  <a:lnTo>
                    <a:pt x="254" y="96"/>
                  </a:lnTo>
                  <a:lnTo>
                    <a:pt x="248" y="85"/>
                  </a:lnTo>
                  <a:lnTo>
                    <a:pt x="243" y="79"/>
                  </a:lnTo>
                  <a:lnTo>
                    <a:pt x="235" y="74"/>
                  </a:lnTo>
                  <a:lnTo>
                    <a:pt x="224" y="71"/>
                  </a:lnTo>
                  <a:lnTo>
                    <a:pt x="213" y="71"/>
                  </a:lnTo>
                  <a:lnTo>
                    <a:pt x="213" y="71"/>
                  </a:lnTo>
                  <a:lnTo>
                    <a:pt x="196" y="74"/>
                  </a:lnTo>
                  <a:lnTo>
                    <a:pt x="180" y="82"/>
                  </a:lnTo>
                  <a:lnTo>
                    <a:pt x="166" y="93"/>
                  </a:lnTo>
                  <a:lnTo>
                    <a:pt x="153" y="109"/>
                  </a:lnTo>
                  <a:lnTo>
                    <a:pt x="142" y="128"/>
                  </a:lnTo>
                  <a:lnTo>
                    <a:pt x="134" y="155"/>
                  </a:lnTo>
                  <a:lnTo>
                    <a:pt x="128" y="183"/>
                  </a:lnTo>
                  <a:lnTo>
                    <a:pt x="123" y="218"/>
                  </a:lnTo>
                  <a:lnTo>
                    <a:pt x="123" y="218"/>
                  </a:lnTo>
                  <a:lnTo>
                    <a:pt x="128" y="240"/>
                  </a:lnTo>
                  <a:lnTo>
                    <a:pt x="131" y="251"/>
                  </a:lnTo>
                  <a:lnTo>
                    <a:pt x="136" y="259"/>
                  </a:lnTo>
                  <a:lnTo>
                    <a:pt x="145" y="264"/>
                  </a:lnTo>
                  <a:lnTo>
                    <a:pt x="150" y="270"/>
                  </a:lnTo>
                  <a:lnTo>
                    <a:pt x="161" y="273"/>
                  </a:lnTo>
                  <a:lnTo>
                    <a:pt x="172" y="273"/>
                  </a:lnTo>
                  <a:lnTo>
                    <a:pt x="172" y="273"/>
                  </a:lnTo>
                  <a:lnTo>
                    <a:pt x="186" y="270"/>
                  </a:lnTo>
                  <a:lnTo>
                    <a:pt x="202" y="267"/>
                  </a:lnTo>
                  <a:lnTo>
                    <a:pt x="213" y="259"/>
                  </a:lnTo>
                  <a:lnTo>
                    <a:pt x="224" y="248"/>
                  </a:lnTo>
                  <a:lnTo>
                    <a:pt x="235" y="232"/>
                  </a:lnTo>
                  <a:lnTo>
                    <a:pt x="243" y="215"/>
                  </a:lnTo>
                  <a:lnTo>
                    <a:pt x="251" y="194"/>
                  </a:lnTo>
                  <a:lnTo>
                    <a:pt x="256" y="169"/>
                  </a:lnTo>
                  <a:lnTo>
                    <a:pt x="256" y="169"/>
                  </a:lnTo>
                  <a:lnTo>
                    <a:pt x="256" y="169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1401" name="Freeform 9"/>
            <p:cNvSpPr>
              <a:spLocks noChangeAspect="1" noEditPoints="1"/>
            </p:cNvSpPr>
            <p:nvPr userDrawn="1"/>
          </p:nvSpPr>
          <p:spPr bwMode="auto">
            <a:xfrm>
              <a:off x="2831" y="161"/>
              <a:ext cx="406" cy="474"/>
            </a:xfrm>
            <a:custGeom>
              <a:avLst/>
              <a:gdLst/>
              <a:ahLst/>
              <a:cxnLst>
                <a:cxn ang="0">
                  <a:pos x="185" y="177"/>
                </a:cxn>
                <a:cxn ang="0">
                  <a:pos x="210" y="158"/>
                </a:cxn>
                <a:cxn ang="0">
                  <a:pos x="267" y="134"/>
                </a:cxn>
                <a:cxn ang="0">
                  <a:pos x="300" y="131"/>
                </a:cxn>
                <a:cxn ang="0">
                  <a:pos x="354" y="145"/>
                </a:cxn>
                <a:cxn ang="0">
                  <a:pos x="365" y="150"/>
                </a:cxn>
                <a:cxn ang="0">
                  <a:pos x="384" y="169"/>
                </a:cxn>
                <a:cxn ang="0">
                  <a:pos x="392" y="180"/>
                </a:cxn>
                <a:cxn ang="0">
                  <a:pos x="403" y="210"/>
                </a:cxn>
                <a:cxn ang="0">
                  <a:pos x="406" y="248"/>
                </a:cxn>
                <a:cxn ang="0">
                  <a:pos x="406" y="276"/>
                </a:cxn>
                <a:cxn ang="0">
                  <a:pos x="395" y="330"/>
                </a:cxn>
                <a:cxn ang="0">
                  <a:pos x="384" y="355"/>
                </a:cxn>
                <a:cxn ang="0">
                  <a:pos x="357" y="404"/>
                </a:cxn>
                <a:cxn ang="0">
                  <a:pos x="319" y="439"/>
                </a:cxn>
                <a:cxn ang="0">
                  <a:pos x="297" y="455"/>
                </a:cxn>
                <a:cxn ang="0">
                  <a:pos x="248" y="472"/>
                </a:cxn>
                <a:cxn ang="0">
                  <a:pos x="218" y="474"/>
                </a:cxn>
                <a:cxn ang="0">
                  <a:pos x="188" y="472"/>
                </a:cxn>
                <a:cxn ang="0">
                  <a:pos x="161" y="458"/>
                </a:cxn>
                <a:cxn ang="0">
                  <a:pos x="150" y="447"/>
                </a:cxn>
                <a:cxn ang="0">
                  <a:pos x="139" y="428"/>
                </a:cxn>
                <a:cxn ang="0">
                  <a:pos x="133" y="417"/>
                </a:cxn>
                <a:cxn ang="0">
                  <a:pos x="120" y="463"/>
                </a:cxn>
                <a:cxn ang="0">
                  <a:pos x="101" y="0"/>
                </a:cxn>
                <a:cxn ang="0">
                  <a:pos x="221" y="0"/>
                </a:cxn>
                <a:cxn ang="0">
                  <a:pos x="161" y="297"/>
                </a:cxn>
                <a:cxn ang="0">
                  <a:pos x="153" y="349"/>
                </a:cxn>
                <a:cxn ang="0">
                  <a:pos x="155" y="374"/>
                </a:cxn>
                <a:cxn ang="0">
                  <a:pos x="163" y="390"/>
                </a:cxn>
                <a:cxn ang="0">
                  <a:pos x="174" y="401"/>
                </a:cxn>
                <a:cxn ang="0">
                  <a:pos x="193" y="404"/>
                </a:cxn>
                <a:cxn ang="0">
                  <a:pos x="207" y="401"/>
                </a:cxn>
                <a:cxn ang="0">
                  <a:pos x="232" y="390"/>
                </a:cxn>
                <a:cxn ang="0">
                  <a:pos x="242" y="379"/>
                </a:cxn>
                <a:cxn ang="0">
                  <a:pos x="262" y="352"/>
                </a:cxn>
                <a:cxn ang="0">
                  <a:pos x="272" y="322"/>
                </a:cxn>
                <a:cxn ang="0">
                  <a:pos x="278" y="289"/>
                </a:cxn>
                <a:cxn ang="0">
                  <a:pos x="281" y="256"/>
                </a:cxn>
                <a:cxn ang="0">
                  <a:pos x="275" y="224"/>
                </a:cxn>
                <a:cxn ang="0">
                  <a:pos x="264" y="210"/>
                </a:cxn>
                <a:cxn ang="0">
                  <a:pos x="248" y="202"/>
                </a:cxn>
                <a:cxn ang="0">
                  <a:pos x="237" y="202"/>
                </a:cxn>
                <a:cxn ang="0">
                  <a:pos x="210" y="207"/>
                </a:cxn>
                <a:cxn ang="0">
                  <a:pos x="188" y="227"/>
                </a:cxn>
                <a:cxn ang="0">
                  <a:pos x="172" y="256"/>
                </a:cxn>
                <a:cxn ang="0">
                  <a:pos x="161" y="297"/>
                </a:cxn>
                <a:cxn ang="0">
                  <a:pos x="161" y="297"/>
                </a:cxn>
              </a:cxnLst>
              <a:rect l="0" t="0" r="r" b="b"/>
              <a:pathLst>
                <a:path w="406" h="474">
                  <a:moveTo>
                    <a:pt x="221" y="0"/>
                  </a:moveTo>
                  <a:lnTo>
                    <a:pt x="185" y="177"/>
                  </a:lnTo>
                  <a:lnTo>
                    <a:pt x="185" y="177"/>
                  </a:lnTo>
                  <a:lnTo>
                    <a:pt x="210" y="158"/>
                  </a:lnTo>
                  <a:lnTo>
                    <a:pt x="237" y="142"/>
                  </a:lnTo>
                  <a:lnTo>
                    <a:pt x="267" y="134"/>
                  </a:lnTo>
                  <a:lnTo>
                    <a:pt x="300" y="131"/>
                  </a:lnTo>
                  <a:lnTo>
                    <a:pt x="300" y="131"/>
                  </a:lnTo>
                  <a:lnTo>
                    <a:pt x="327" y="134"/>
                  </a:lnTo>
                  <a:lnTo>
                    <a:pt x="354" y="145"/>
                  </a:lnTo>
                  <a:lnTo>
                    <a:pt x="354" y="145"/>
                  </a:lnTo>
                  <a:lnTo>
                    <a:pt x="365" y="150"/>
                  </a:lnTo>
                  <a:lnTo>
                    <a:pt x="376" y="158"/>
                  </a:lnTo>
                  <a:lnTo>
                    <a:pt x="384" y="169"/>
                  </a:lnTo>
                  <a:lnTo>
                    <a:pt x="392" y="180"/>
                  </a:lnTo>
                  <a:lnTo>
                    <a:pt x="392" y="180"/>
                  </a:lnTo>
                  <a:lnTo>
                    <a:pt x="398" y="197"/>
                  </a:lnTo>
                  <a:lnTo>
                    <a:pt x="403" y="210"/>
                  </a:lnTo>
                  <a:lnTo>
                    <a:pt x="406" y="229"/>
                  </a:lnTo>
                  <a:lnTo>
                    <a:pt x="406" y="248"/>
                  </a:lnTo>
                  <a:lnTo>
                    <a:pt x="406" y="248"/>
                  </a:lnTo>
                  <a:lnTo>
                    <a:pt x="406" y="276"/>
                  </a:lnTo>
                  <a:lnTo>
                    <a:pt x="401" y="303"/>
                  </a:lnTo>
                  <a:lnTo>
                    <a:pt x="395" y="330"/>
                  </a:lnTo>
                  <a:lnTo>
                    <a:pt x="384" y="355"/>
                  </a:lnTo>
                  <a:lnTo>
                    <a:pt x="384" y="355"/>
                  </a:lnTo>
                  <a:lnTo>
                    <a:pt x="371" y="379"/>
                  </a:lnTo>
                  <a:lnTo>
                    <a:pt x="357" y="404"/>
                  </a:lnTo>
                  <a:lnTo>
                    <a:pt x="338" y="423"/>
                  </a:lnTo>
                  <a:lnTo>
                    <a:pt x="319" y="439"/>
                  </a:lnTo>
                  <a:lnTo>
                    <a:pt x="319" y="439"/>
                  </a:lnTo>
                  <a:lnTo>
                    <a:pt x="297" y="455"/>
                  </a:lnTo>
                  <a:lnTo>
                    <a:pt x="272" y="466"/>
                  </a:lnTo>
                  <a:lnTo>
                    <a:pt x="248" y="472"/>
                  </a:lnTo>
                  <a:lnTo>
                    <a:pt x="218" y="474"/>
                  </a:lnTo>
                  <a:lnTo>
                    <a:pt x="218" y="474"/>
                  </a:lnTo>
                  <a:lnTo>
                    <a:pt x="204" y="474"/>
                  </a:lnTo>
                  <a:lnTo>
                    <a:pt x="188" y="472"/>
                  </a:lnTo>
                  <a:lnTo>
                    <a:pt x="174" y="466"/>
                  </a:lnTo>
                  <a:lnTo>
                    <a:pt x="161" y="458"/>
                  </a:lnTo>
                  <a:lnTo>
                    <a:pt x="161" y="458"/>
                  </a:lnTo>
                  <a:lnTo>
                    <a:pt x="150" y="447"/>
                  </a:lnTo>
                  <a:lnTo>
                    <a:pt x="144" y="439"/>
                  </a:lnTo>
                  <a:lnTo>
                    <a:pt x="139" y="428"/>
                  </a:lnTo>
                  <a:lnTo>
                    <a:pt x="136" y="417"/>
                  </a:lnTo>
                  <a:lnTo>
                    <a:pt x="133" y="417"/>
                  </a:lnTo>
                  <a:lnTo>
                    <a:pt x="133" y="417"/>
                  </a:lnTo>
                  <a:lnTo>
                    <a:pt x="120" y="463"/>
                  </a:lnTo>
                  <a:lnTo>
                    <a:pt x="0" y="463"/>
                  </a:lnTo>
                  <a:lnTo>
                    <a:pt x="101" y="0"/>
                  </a:lnTo>
                  <a:lnTo>
                    <a:pt x="221" y="0"/>
                  </a:lnTo>
                  <a:lnTo>
                    <a:pt x="221" y="0"/>
                  </a:lnTo>
                  <a:close/>
                  <a:moveTo>
                    <a:pt x="161" y="297"/>
                  </a:moveTo>
                  <a:lnTo>
                    <a:pt x="161" y="297"/>
                  </a:lnTo>
                  <a:lnTo>
                    <a:pt x="155" y="325"/>
                  </a:lnTo>
                  <a:lnTo>
                    <a:pt x="153" y="349"/>
                  </a:lnTo>
                  <a:lnTo>
                    <a:pt x="153" y="349"/>
                  </a:lnTo>
                  <a:lnTo>
                    <a:pt x="155" y="374"/>
                  </a:lnTo>
                  <a:lnTo>
                    <a:pt x="158" y="382"/>
                  </a:lnTo>
                  <a:lnTo>
                    <a:pt x="163" y="390"/>
                  </a:lnTo>
                  <a:lnTo>
                    <a:pt x="169" y="395"/>
                  </a:lnTo>
                  <a:lnTo>
                    <a:pt x="174" y="401"/>
                  </a:lnTo>
                  <a:lnTo>
                    <a:pt x="183" y="404"/>
                  </a:lnTo>
                  <a:lnTo>
                    <a:pt x="193" y="404"/>
                  </a:lnTo>
                  <a:lnTo>
                    <a:pt x="193" y="404"/>
                  </a:lnTo>
                  <a:lnTo>
                    <a:pt x="207" y="401"/>
                  </a:lnTo>
                  <a:lnTo>
                    <a:pt x="221" y="398"/>
                  </a:lnTo>
                  <a:lnTo>
                    <a:pt x="232" y="390"/>
                  </a:lnTo>
                  <a:lnTo>
                    <a:pt x="242" y="379"/>
                  </a:lnTo>
                  <a:lnTo>
                    <a:pt x="242" y="379"/>
                  </a:lnTo>
                  <a:lnTo>
                    <a:pt x="253" y="365"/>
                  </a:lnTo>
                  <a:lnTo>
                    <a:pt x="262" y="352"/>
                  </a:lnTo>
                  <a:lnTo>
                    <a:pt x="267" y="338"/>
                  </a:lnTo>
                  <a:lnTo>
                    <a:pt x="272" y="322"/>
                  </a:lnTo>
                  <a:lnTo>
                    <a:pt x="272" y="322"/>
                  </a:lnTo>
                  <a:lnTo>
                    <a:pt x="278" y="289"/>
                  </a:lnTo>
                  <a:lnTo>
                    <a:pt x="281" y="256"/>
                  </a:lnTo>
                  <a:lnTo>
                    <a:pt x="281" y="256"/>
                  </a:lnTo>
                  <a:lnTo>
                    <a:pt x="278" y="232"/>
                  </a:lnTo>
                  <a:lnTo>
                    <a:pt x="275" y="224"/>
                  </a:lnTo>
                  <a:lnTo>
                    <a:pt x="270" y="216"/>
                  </a:lnTo>
                  <a:lnTo>
                    <a:pt x="264" y="210"/>
                  </a:lnTo>
                  <a:lnTo>
                    <a:pt x="256" y="205"/>
                  </a:lnTo>
                  <a:lnTo>
                    <a:pt x="248" y="202"/>
                  </a:lnTo>
                  <a:lnTo>
                    <a:pt x="237" y="202"/>
                  </a:lnTo>
                  <a:lnTo>
                    <a:pt x="237" y="202"/>
                  </a:lnTo>
                  <a:lnTo>
                    <a:pt x="223" y="205"/>
                  </a:lnTo>
                  <a:lnTo>
                    <a:pt x="210" y="207"/>
                  </a:lnTo>
                  <a:lnTo>
                    <a:pt x="199" y="216"/>
                  </a:lnTo>
                  <a:lnTo>
                    <a:pt x="188" y="227"/>
                  </a:lnTo>
                  <a:lnTo>
                    <a:pt x="180" y="240"/>
                  </a:lnTo>
                  <a:lnTo>
                    <a:pt x="172" y="256"/>
                  </a:lnTo>
                  <a:lnTo>
                    <a:pt x="166" y="276"/>
                  </a:lnTo>
                  <a:lnTo>
                    <a:pt x="161" y="297"/>
                  </a:lnTo>
                  <a:lnTo>
                    <a:pt x="161" y="297"/>
                  </a:lnTo>
                  <a:lnTo>
                    <a:pt x="161" y="297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1402" name="Freeform 10"/>
            <p:cNvSpPr>
              <a:spLocks noChangeAspect="1" noEditPoints="1"/>
            </p:cNvSpPr>
            <p:nvPr userDrawn="1"/>
          </p:nvSpPr>
          <p:spPr bwMode="auto">
            <a:xfrm>
              <a:off x="3281" y="292"/>
              <a:ext cx="387" cy="343"/>
            </a:xfrm>
            <a:custGeom>
              <a:avLst/>
              <a:gdLst/>
              <a:ahLst/>
              <a:cxnLst>
                <a:cxn ang="0">
                  <a:pos x="5" y="169"/>
                </a:cxn>
                <a:cxn ang="0">
                  <a:pos x="21" y="123"/>
                </a:cxn>
                <a:cxn ang="0">
                  <a:pos x="49" y="82"/>
                </a:cxn>
                <a:cxn ang="0">
                  <a:pos x="65" y="63"/>
                </a:cxn>
                <a:cxn ang="0">
                  <a:pos x="103" y="33"/>
                </a:cxn>
                <a:cxn ang="0">
                  <a:pos x="125" y="22"/>
                </a:cxn>
                <a:cxn ang="0">
                  <a:pos x="174" y="6"/>
                </a:cxn>
                <a:cxn ang="0">
                  <a:pos x="228" y="0"/>
                </a:cxn>
                <a:cxn ang="0">
                  <a:pos x="253" y="3"/>
                </a:cxn>
                <a:cxn ang="0">
                  <a:pos x="294" y="8"/>
                </a:cxn>
                <a:cxn ang="0">
                  <a:pos x="313" y="17"/>
                </a:cxn>
                <a:cxn ang="0">
                  <a:pos x="343" y="33"/>
                </a:cxn>
                <a:cxn ang="0">
                  <a:pos x="367" y="60"/>
                </a:cxn>
                <a:cxn ang="0">
                  <a:pos x="376" y="74"/>
                </a:cxn>
                <a:cxn ang="0">
                  <a:pos x="384" y="109"/>
                </a:cxn>
                <a:cxn ang="0">
                  <a:pos x="387" y="128"/>
                </a:cxn>
                <a:cxn ang="0">
                  <a:pos x="381" y="169"/>
                </a:cxn>
                <a:cxn ang="0">
                  <a:pos x="376" y="194"/>
                </a:cxn>
                <a:cxn ang="0">
                  <a:pos x="359" y="234"/>
                </a:cxn>
                <a:cxn ang="0">
                  <a:pos x="348" y="254"/>
                </a:cxn>
                <a:cxn ang="0">
                  <a:pos x="321" y="283"/>
                </a:cxn>
                <a:cxn ang="0">
                  <a:pos x="291" y="305"/>
                </a:cxn>
                <a:cxn ang="0">
                  <a:pos x="258" y="324"/>
                </a:cxn>
                <a:cxn ang="0">
                  <a:pos x="223" y="335"/>
                </a:cxn>
                <a:cxn ang="0">
                  <a:pos x="155" y="343"/>
                </a:cxn>
                <a:cxn ang="0">
                  <a:pos x="130" y="343"/>
                </a:cxn>
                <a:cxn ang="0">
                  <a:pos x="90" y="335"/>
                </a:cxn>
                <a:cxn ang="0">
                  <a:pos x="70" y="327"/>
                </a:cxn>
                <a:cxn ang="0">
                  <a:pos x="40" y="308"/>
                </a:cxn>
                <a:cxn ang="0">
                  <a:pos x="19" y="283"/>
                </a:cxn>
                <a:cxn ang="0">
                  <a:pos x="10" y="267"/>
                </a:cxn>
                <a:cxn ang="0">
                  <a:pos x="2" y="234"/>
                </a:cxn>
                <a:cxn ang="0">
                  <a:pos x="0" y="215"/>
                </a:cxn>
                <a:cxn ang="0">
                  <a:pos x="5" y="169"/>
                </a:cxn>
                <a:cxn ang="0">
                  <a:pos x="258" y="169"/>
                </a:cxn>
                <a:cxn ang="0">
                  <a:pos x="261" y="150"/>
                </a:cxn>
                <a:cxn ang="0">
                  <a:pos x="261" y="131"/>
                </a:cxn>
                <a:cxn ang="0">
                  <a:pos x="258" y="104"/>
                </a:cxn>
                <a:cxn ang="0">
                  <a:pos x="250" y="85"/>
                </a:cxn>
                <a:cxn ang="0">
                  <a:pos x="234" y="74"/>
                </a:cxn>
                <a:cxn ang="0">
                  <a:pos x="215" y="71"/>
                </a:cxn>
                <a:cxn ang="0">
                  <a:pos x="196" y="74"/>
                </a:cxn>
                <a:cxn ang="0">
                  <a:pos x="166" y="93"/>
                </a:cxn>
                <a:cxn ang="0">
                  <a:pos x="144" y="128"/>
                </a:cxn>
                <a:cxn ang="0">
                  <a:pos x="130" y="183"/>
                </a:cxn>
                <a:cxn ang="0">
                  <a:pos x="125" y="218"/>
                </a:cxn>
                <a:cxn ang="0">
                  <a:pos x="133" y="251"/>
                </a:cxn>
                <a:cxn ang="0">
                  <a:pos x="144" y="264"/>
                </a:cxn>
                <a:cxn ang="0">
                  <a:pos x="160" y="273"/>
                </a:cxn>
                <a:cxn ang="0">
                  <a:pos x="171" y="273"/>
                </a:cxn>
                <a:cxn ang="0">
                  <a:pos x="201" y="267"/>
                </a:cxn>
                <a:cxn ang="0">
                  <a:pos x="226" y="248"/>
                </a:cxn>
                <a:cxn ang="0">
                  <a:pos x="245" y="215"/>
                </a:cxn>
                <a:cxn ang="0">
                  <a:pos x="258" y="169"/>
                </a:cxn>
                <a:cxn ang="0">
                  <a:pos x="258" y="169"/>
                </a:cxn>
              </a:cxnLst>
              <a:rect l="0" t="0" r="r" b="b"/>
              <a:pathLst>
                <a:path w="387" h="343">
                  <a:moveTo>
                    <a:pt x="5" y="169"/>
                  </a:moveTo>
                  <a:lnTo>
                    <a:pt x="5" y="169"/>
                  </a:lnTo>
                  <a:lnTo>
                    <a:pt x="13" y="145"/>
                  </a:lnTo>
                  <a:lnTo>
                    <a:pt x="21" y="123"/>
                  </a:lnTo>
                  <a:lnTo>
                    <a:pt x="35" y="101"/>
                  </a:lnTo>
                  <a:lnTo>
                    <a:pt x="49" y="82"/>
                  </a:lnTo>
                  <a:lnTo>
                    <a:pt x="49" y="82"/>
                  </a:lnTo>
                  <a:lnTo>
                    <a:pt x="65" y="63"/>
                  </a:lnTo>
                  <a:lnTo>
                    <a:pt x="84" y="46"/>
                  </a:lnTo>
                  <a:lnTo>
                    <a:pt x="103" y="33"/>
                  </a:lnTo>
                  <a:lnTo>
                    <a:pt x="125" y="22"/>
                  </a:lnTo>
                  <a:lnTo>
                    <a:pt x="125" y="22"/>
                  </a:lnTo>
                  <a:lnTo>
                    <a:pt x="149" y="14"/>
                  </a:lnTo>
                  <a:lnTo>
                    <a:pt x="174" y="6"/>
                  </a:lnTo>
                  <a:lnTo>
                    <a:pt x="201" y="3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53" y="3"/>
                  </a:lnTo>
                  <a:lnTo>
                    <a:pt x="275" y="6"/>
                  </a:lnTo>
                  <a:lnTo>
                    <a:pt x="294" y="8"/>
                  </a:lnTo>
                  <a:lnTo>
                    <a:pt x="313" y="17"/>
                  </a:lnTo>
                  <a:lnTo>
                    <a:pt x="313" y="17"/>
                  </a:lnTo>
                  <a:lnTo>
                    <a:pt x="329" y="25"/>
                  </a:lnTo>
                  <a:lnTo>
                    <a:pt x="343" y="33"/>
                  </a:lnTo>
                  <a:lnTo>
                    <a:pt x="357" y="46"/>
                  </a:lnTo>
                  <a:lnTo>
                    <a:pt x="367" y="60"/>
                  </a:lnTo>
                  <a:lnTo>
                    <a:pt x="367" y="60"/>
                  </a:lnTo>
                  <a:lnTo>
                    <a:pt x="376" y="74"/>
                  </a:lnTo>
                  <a:lnTo>
                    <a:pt x="381" y="90"/>
                  </a:lnTo>
                  <a:lnTo>
                    <a:pt x="384" y="109"/>
                  </a:lnTo>
                  <a:lnTo>
                    <a:pt x="387" y="128"/>
                  </a:lnTo>
                  <a:lnTo>
                    <a:pt x="387" y="128"/>
                  </a:lnTo>
                  <a:lnTo>
                    <a:pt x="384" y="150"/>
                  </a:lnTo>
                  <a:lnTo>
                    <a:pt x="381" y="169"/>
                  </a:lnTo>
                  <a:lnTo>
                    <a:pt x="381" y="169"/>
                  </a:lnTo>
                  <a:lnTo>
                    <a:pt x="376" y="194"/>
                  </a:lnTo>
                  <a:lnTo>
                    <a:pt x="367" y="215"/>
                  </a:lnTo>
                  <a:lnTo>
                    <a:pt x="359" y="234"/>
                  </a:lnTo>
                  <a:lnTo>
                    <a:pt x="348" y="254"/>
                  </a:lnTo>
                  <a:lnTo>
                    <a:pt x="348" y="254"/>
                  </a:lnTo>
                  <a:lnTo>
                    <a:pt x="335" y="267"/>
                  </a:lnTo>
                  <a:lnTo>
                    <a:pt x="321" y="283"/>
                  </a:lnTo>
                  <a:lnTo>
                    <a:pt x="308" y="294"/>
                  </a:lnTo>
                  <a:lnTo>
                    <a:pt x="291" y="305"/>
                  </a:lnTo>
                  <a:lnTo>
                    <a:pt x="291" y="305"/>
                  </a:lnTo>
                  <a:lnTo>
                    <a:pt x="258" y="324"/>
                  </a:lnTo>
                  <a:lnTo>
                    <a:pt x="223" y="335"/>
                  </a:lnTo>
                  <a:lnTo>
                    <a:pt x="223" y="335"/>
                  </a:lnTo>
                  <a:lnTo>
                    <a:pt x="190" y="341"/>
                  </a:lnTo>
                  <a:lnTo>
                    <a:pt x="155" y="343"/>
                  </a:lnTo>
                  <a:lnTo>
                    <a:pt x="155" y="343"/>
                  </a:lnTo>
                  <a:lnTo>
                    <a:pt x="130" y="343"/>
                  </a:lnTo>
                  <a:lnTo>
                    <a:pt x="109" y="338"/>
                  </a:lnTo>
                  <a:lnTo>
                    <a:pt x="90" y="335"/>
                  </a:lnTo>
                  <a:lnTo>
                    <a:pt x="70" y="327"/>
                  </a:lnTo>
                  <a:lnTo>
                    <a:pt x="70" y="327"/>
                  </a:lnTo>
                  <a:lnTo>
                    <a:pt x="54" y="319"/>
                  </a:lnTo>
                  <a:lnTo>
                    <a:pt x="40" y="308"/>
                  </a:lnTo>
                  <a:lnTo>
                    <a:pt x="30" y="297"/>
                  </a:lnTo>
                  <a:lnTo>
                    <a:pt x="19" y="283"/>
                  </a:lnTo>
                  <a:lnTo>
                    <a:pt x="19" y="283"/>
                  </a:lnTo>
                  <a:lnTo>
                    <a:pt x="10" y="267"/>
                  </a:lnTo>
                  <a:lnTo>
                    <a:pt x="5" y="251"/>
                  </a:lnTo>
                  <a:lnTo>
                    <a:pt x="2" y="234"/>
                  </a:lnTo>
                  <a:lnTo>
                    <a:pt x="0" y="215"/>
                  </a:lnTo>
                  <a:lnTo>
                    <a:pt x="0" y="215"/>
                  </a:lnTo>
                  <a:lnTo>
                    <a:pt x="5" y="169"/>
                  </a:lnTo>
                  <a:lnTo>
                    <a:pt x="5" y="169"/>
                  </a:lnTo>
                  <a:lnTo>
                    <a:pt x="5" y="169"/>
                  </a:lnTo>
                  <a:close/>
                  <a:moveTo>
                    <a:pt x="258" y="169"/>
                  </a:moveTo>
                  <a:lnTo>
                    <a:pt x="258" y="169"/>
                  </a:lnTo>
                  <a:lnTo>
                    <a:pt x="261" y="150"/>
                  </a:lnTo>
                  <a:lnTo>
                    <a:pt x="261" y="131"/>
                  </a:lnTo>
                  <a:lnTo>
                    <a:pt x="261" y="131"/>
                  </a:lnTo>
                  <a:lnTo>
                    <a:pt x="261" y="117"/>
                  </a:lnTo>
                  <a:lnTo>
                    <a:pt x="258" y="104"/>
                  </a:lnTo>
                  <a:lnTo>
                    <a:pt x="256" y="96"/>
                  </a:lnTo>
                  <a:lnTo>
                    <a:pt x="250" y="85"/>
                  </a:lnTo>
                  <a:lnTo>
                    <a:pt x="242" y="79"/>
                  </a:lnTo>
                  <a:lnTo>
                    <a:pt x="234" y="74"/>
                  </a:lnTo>
                  <a:lnTo>
                    <a:pt x="226" y="71"/>
                  </a:lnTo>
                  <a:lnTo>
                    <a:pt x="215" y="71"/>
                  </a:lnTo>
                  <a:lnTo>
                    <a:pt x="215" y="71"/>
                  </a:lnTo>
                  <a:lnTo>
                    <a:pt x="196" y="74"/>
                  </a:lnTo>
                  <a:lnTo>
                    <a:pt x="179" y="82"/>
                  </a:lnTo>
                  <a:lnTo>
                    <a:pt x="166" y="93"/>
                  </a:lnTo>
                  <a:lnTo>
                    <a:pt x="155" y="109"/>
                  </a:lnTo>
                  <a:lnTo>
                    <a:pt x="144" y="128"/>
                  </a:lnTo>
                  <a:lnTo>
                    <a:pt x="136" y="155"/>
                  </a:lnTo>
                  <a:lnTo>
                    <a:pt x="130" y="183"/>
                  </a:lnTo>
                  <a:lnTo>
                    <a:pt x="125" y="218"/>
                  </a:lnTo>
                  <a:lnTo>
                    <a:pt x="125" y="218"/>
                  </a:lnTo>
                  <a:lnTo>
                    <a:pt x="128" y="240"/>
                  </a:lnTo>
                  <a:lnTo>
                    <a:pt x="133" y="251"/>
                  </a:lnTo>
                  <a:lnTo>
                    <a:pt x="139" y="259"/>
                  </a:lnTo>
                  <a:lnTo>
                    <a:pt x="144" y="264"/>
                  </a:lnTo>
                  <a:lnTo>
                    <a:pt x="152" y="270"/>
                  </a:lnTo>
                  <a:lnTo>
                    <a:pt x="160" y="273"/>
                  </a:lnTo>
                  <a:lnTo>
                    <a:pt x="171" y="273"/>
                  </a:lnTo>
                  <a:lnTo>
                    <a:pt x="171" y="273"/>
                  </a:lnTo>
                  <a:lnTo>
                    <a:pt x="188" y="270"/>
                  </a:lnTo>
                  <a:lnTo>
                    <a:pt x="201" y="267"/>
                  </a:lnTo>
                  <a:lnTo>
                    <a:pt x="215" y="259"/>
                  </a:lnTo>
                  <a:lnTo>
                    <a:pt x="226" y="248"/>
                  </a:lnTo>
                  <a:lnTo>
                    <a:pt x="237" y="232"/>
                  </a:lnTo>
                  <a:lnTo>
                    <a:pt x="245" y="215"/>
                  </a:lnTo>
                  <a:lnTo>
                    <a:pt x="250" y="194"/>
                  </a:lnTo>
                  <a:lnTo>
                    <a:pt x="258" y="169"/>
                  </a:lnTo>
                  <a:lnTo>
                    <a:pt x="258" y="169"/>
                  </a:lnTo>
                  <a:lnTo>
                    <a:pt x="258" y="169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1403" name="Freeform 11"/>
            <p:cNvSpPr>
              <a:spLocks noChangeAspect="1"/>
            </p:cNvSpPr>
            <p:nvPr userDrawn="1"/>
          </p:nvSpPr>
          <p:spPr bwMode="auto">
            <a:xfrm>
              <a:off x="3714" y="208"/>
              <a:ext cx="275" cy="427"/>
            </a:xfrm>
            <a:custGeom>
              <a:avLst/>
              <a:gdLst/>
              <a:ahLst/>
              <a:cxnLst>
                <a:cxn ang="0">
                  <a:pos x="90" y="46"/>
                </a:cxn>
                <a:cxn ang="0">
                  <a:pos x="223" y="0"/>
                </a:cxn>
                <a:cxn ang="0">
                  <a:pos x="204" y="95"/>
                </a:cxn>
                <a:cxn ang="0">
                  <a:pos x="275" y="95"/>
                </a:cxn>
                <a:cxn ang="0">
                  <a:pos x="256" y="171"/>
                </a:cxn>
                <a:cxn ang="0">
                  <a:pos x="185" y="171"/>
                </a:cxn>
                <a:cxn ang="0">
                  <a:pos x="161" y="302"/>
                </a:cxn>
                <a:cxn ang="0">
                  <a:pos x="161" y="302"/>
                </a:cxn>
                <a:cxn ang="0">
                  <a:pos x="155" y="332"/>
                </a:cxn>
                <a:cxn ang="0">
                  <a:pos x="155" y="332"/>
                </a:cxn>
                <a:cxn ang="0">
                  <a:pos x="155" y="340"/>
                </a:cxn>
                <a:cxn ang="0">
                  <a:pos x="161" y="346"/>
                </a:cxn>
                <a:cxn ang="0">
                  <a:pos x="161" y="346"/>
                </a:cxn>
                <a:cxn ang="0">
                  <a:pos x="169" y="348"/>
                </a:cxn>
                <a:cxn ang="0">
                  <a:pos x="182" y="351"/>
                </a:cxn>
                <a:cxn ang="0">
                  <a:pos x="182" y="351"/>
                </a:cxn>
                <a:cxn ang="0">
                  <a:pos x="199" y="351"/>
                </a:cxn>
                <a:cxn ang="0">
                  <a:pos x="199" y="351"/>
                </a:cxn>
                <a:cxn ang="0">
                  <a:pos x="221" y="348"/>
                </a:cxn>
                <a:cxn ang="0">
                  <a:pos x="204" y="422"/>
                </a:cxn>
                <a:cxn ang="0">
                  <a:pos x="204" y="422"/>
                </a:cxn>
                <a:cxn ang="0">
                  <a:pos x="166" y="425"/>
                </a:cxn>
                <a:cxn ang="0">
                  <a:pos x="133" y="427"/>
                </a:cxn>
                <a:cxn ang="0">
                  <a:pos x="133" y="427"/>
                </a:cxn>
                <a:cxn ang="0">
                  <a:pos x="90" y="425"/>
                </a:cxn>
                <a:cxn ang="0">
                  <a:pos x="73" y="422"/>
                </a:cxn>
                <a:cxn ang="0">
                  <a:pos x="57" y="416"/>
                </a:cxn>
                <a:cxn ang="0">
                  <a:pos x="57" y="416"/>
                </a:cxn>
                <a:cxn ang="0">
                  <a:pos x="43" y="408"/>
                </a:cxn>
                <a:cxn ang="0">
                  <a:pos x="33" y="397"/>
                </a:cxn>
                <a:cxn ang="0">
                  <a:pos x="27" y="384"/>
                </a:cxn>
                <a:cxn ang="0">
                  <a:pos x="24" y="367"/>
                </a:cxn>
                <a:cxn ang="0">
                  <a:pos x="24" y="367"/>
                </a:cxn>
                <a:cxn ang="0">
                  <a:pos x="27" y="346"/>
                </a:cxn>
                <a:cxn ang="0">
                  <a:pos x="35" y="318"/>
                </a:cxn>
                <a:cxn ang="0">
                  <a:pos x="63" y="171"/>
                </a:cxn>
                <a:cxn ang="0">
                  <a:pos x="0" y="171"/>
                </a:cxn>
                <a:cxn ang="0">
                  <a:pos x="16" y="95"/>
                </a:cxn>
                <a:cxn ang="0">
                  <a:pos x="82" y="95"/>
                </a:cxn>
                <a:cxn ang="0">
                  <a:pos x="90" y="46"/>
                </a:cxn>
                <a:cxn ang="0">
                  <a:pos x="90" y="46"/>
                </a:cxn>
              </a:cxnLst>
              <a:rect l="0" t="0" r="r" b="b"/>
              <a:pathLst>
                <a:path w="275" h="427">
                  <a:moveTo>
                    <a:pt x="90" y="46"/>
                  </a:moveTo>
                  <a:lnTo>
                    <a:pt x="223" y="0"/>
                  </a:lnTo>
                  <a:lnTo>
                    <a:pt x="204" y="95"/>
                  </a:lnTo>
                  <a:lnTo>
                    <a:pt x="275" y="95"/>
                  </a:lnTo>
                  <a:lnTo>
                    <a:pt x="256" y="171"/>
                  </a:lnTo>
                  <a:lnTo>
                    <a:pt x="185" y="171"/>
                  </a:lnTo>
                  <a:lnTo>
                    <a:pt x="161" y="302"/>
                  </a:lnTo>
                  <a:lnTo>
                    <a:pt x="161" y="302"/>
                  </a:lnTo>
                  <a:lnTo>
                    <a:pt x="155" y="332"/>
                  </a:lnTo>
                  <a:lnTo>
                    <a:pt x="155" y="332"/>
                  </a:lnTo>
                  <a:lnTo>
                    <a:pt x="155" y="340"/>
                  </a:lnTo>
                  <a:lnTo>
                    <a:pt x="161" y="346"/>
                  </a:lnTo>
                  <a:lnTo>
                    <a:pt x="161" y="346"/>
                  </a:lnTo>
                  <a:lnTo>
                    <a:pt x="169" y="348"/>
                  </a:lnTo>
                  <a:lnTo>
                    <a:pt x="182" y="351"/>
                  </a:lnTo>
                  <a:lnTo>
                    <a:pt x="182" y="351"/>
                  </a:lnTo>
                  <a:lnTo>
                    <a:pt x="199" y="351"/>
                  </a:lnTo>
                  <a:lnTo>
                    <a:pt x="199" y="351"/>
                  </a:lnTo>
                  <a:lnTo>
                    <a:pt x="221" y="348"/>
                  </a:lnTo>
                  <a:lnTo>
                    <a:pt x="204" y="422"/>
                  </a:lnTo>
                  <a:lnTo>
                    <a:pt x="204" y="422"/>
                  </a:lnTo>
                  <a:lnTo>
                    <a:pt x="166" y="425"/>
                  </a:lnTo>
                  <a:lnTo>
                    <a:pt x="133" y="427"/>
                  </a:lnTo>
                  <a:lnTo>
                    <a:pt x="133" y="427"/>
                  </a:lnTo>
                  <a:lnTo>
                    <a:pt x="90" y="425"/>
                  </a:lnTo>
                  <a:lnTo>
                    <a:pt x="73" y="422"/>
                  </a:lnTo>
                  <a:lnTo>
                    <a:pt x="57" y="416"/>
                  </a:lnTo>
                  <a:lnTo>
                    <a:pt x="57" y="416"/>
                  </a:lnTo>
                  <a:lnTo>
                    <a:pt x="43" y="408"/>
                  </a:lnTo>
                  <a:lnTo>
                    <a:pt x="33" y="397"/>
                  </a:lnTo>
                  <a:lnTo>
                    <a:pt x="27" y="384"/>
                  </a:lnTo>
                  <a:lnTo>
                    <a:pt x="24" y="367"/>
                  </a:lnTo>
                  <a:lnTo>
                    <a:pt x="24" y="367"/>
                  </a:lnTo>
                  <a:lnTo>
                    <a:pt x="27" y="346"/>
                  </a:lnTo>
                  <a:lnTo>
                    <a:pt x="35" y="318"/>
                  </a:lnTo>
                  <a:lnTo>
                    <a:pt x="63" y="171"/>
                  </a:lnTo>
                  <a:lnTo>
                    <a:pt x="0" y="171"/>
                  </a:lnTo>
                  <a:lnTo>
                    <a:pt x="16" y="95"/>
                  </a:lnTo>
                  <a:lnTo>
                    <a:pt x="82" y="95"/>
                  </a:lnTo>
                  <a:lnTo>
                    <a:pt x="90" y="46"/>
                  </a:lnTo>
                  <a:lnTo>
                    <a:pt x="90" y="46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1404" name="Freeform 12"/>
            <p:cNvSpPr>
              <a:spLocks noChangeAspect="1"/>
            </p:cNvSpPr>
            <p:nvPr userDrawn="1"/>
          </p:nvSpPr>
          <p:spPr bwMode="auto">
            <a:xfrm>
              <a:off x="4014" y="292"/>
              <a:ext cx="302" cy="332"/>
            </a:xfrm>
            <a:custGeom>
              <a:avLst/>
              <a:gdLst/>
              <a:ahLst/>
              <a:cxnLst>
                <a:cxn ang="0">
                  <a:pos x="65" y="11"/>
                </a:cxn>
                <a:cxn ang="0">
                  <a:pos x="190" y="11"/>
                </a:cxn>
                <a:cxn ang="0">
                  <a:pos x="179" y="71"/>
                </a:cxn>
                <a:cxn ang="0">
                  <a:pos x="179" y="71"/>
                </a:cxn>
                <a:cxn ang="0">
                  <a:pos x="179" y="71"/>
                </a:cxn>
                <a:cxn ang="0">
                  <a:pos x="188" y="55"/>
                </a:cxn>
                <a:cxn ang="0">
                  <a:pos x="199" y="41"/>
                </a:cxn>
                <a:cxn ang="0">
                  <a:pos x="212" y="27"/>
                </a:cxn>
                <a:cxn ang="0">
                  <a:pos x="226" y="19"/>
                </a:cxn>
                <a:cxn ang="0">
                  <a:pos x="226" y="19"/>
                </a:cxn>
                <a:cxn ang="0">
                  <a:pos x="242" y="11"/>
                </a:cxn>
                <a:cxn ang="0">
                  <a:pos x="259" y="6"/>
                </a:cxn>
                <a:cxn ang="0">
                  <a:pos x="280" y="3"/>
                </a:cxn>
                <a:cxn ang="0">
                  <a:pos x="302" y="0"/>
                </a:cxn>
                <a:cxn ang="0">
                  <a:pos x="280" y="106"/>
                </a:cxn>
                <a:cxn ang="0">
                  <a:pos x="259" y="106"/>
                </a:cxn>
                <a:cxn ang="0">
                  <a:pos x="259" y="106"/>
                </a:cxn>
                <a:cxn ang="0">
                  <a:pos x="237" y="106"/>
                </a:cxn>
                <a:cxn ang="0">
                  <a:pos x="220" y="112"/>
                </a:cxn>
                <a:cxn ang="0">
                  <a:pos x="204" y="117"/>
                </a:cxn>
                <a:cxn ang="0">
                  <a:pos x="188" y="125"/>
                </a:cxn>
                <a:cxn ang="0">
                  <a:pos x="188" y="125"/>
                </a:cxn>
                <a:cxn ang="0">
                  <a:pos x="177" y="139"/>
                </a:cxn>
                <a:cxn ang="0">
                  <a:pos x="166" y="155"/>
                </a:cxn>
                <a:cxn ang="0">
                  <a:pos x="158" y="172"/>
                </a:cxn>
                <a:cxn ang="0">
                  <a:pos x="152" y="196"/>
                </a:cxn>
                <a:cxn ang="0">
                  <a:pos x="122" y="332"/>
                </a:cxn>
                <a:cxn ang="0">
                  <a:pos x="0" y="332"/>
                </a:cxn>
                <a:cxn ang="0">
                  <a:pos x="54" y="85"/>
                </a:cxn>
                <a:cxn ang="0">
                  <a:pos x="54" y="85"/>
                </a:cxn>
                <a:cxn ang="0">
                  <a:pos x="60" y="55"/>
                </a:cxn>
                <a:cxn ang="0">
                  <a:pos x="65" y="11"/>
                </a:cxn>
                <a:cxn ang="0">
                  <a:pos x="65" y="11"/>
                </a:cxn>
                <a:cxn ang="0">
                  <a:pos x="65" y="11"/>
                </a:cxn>
              </a:cxnLst>
              <a:rect l="0" t="0" r="r" b="b"/>
              <a:pathLst>
                <a:path w="302" h="332">
                  <a:moveTo>
                    <a:pt x="65" y="11"/>
                  </a:moveTo>
                  <a:lnTo>
                    <a:pt x="190" y="11"/>
                  </a:lnTo>
                  <a:lnTo>
                    <a:pt x="179" y="71"/>
                  </a:lnTo>
                  <a:lnTo>
                    <a:pt x="179" y="71"/>
                  </a:lnTo>
                  <a:lnTo>
                    <a:pt x="179" y="71"/>
                  </a:lnTo>
                  <a:lnTo>
                    <a:pt x="188" y="55"/>
                  </a:lnTo>
                  <a:lnTo>
                    <a:pt x="199" y="41"/>
                  </a:lnTo>
                  <a:lnTo>
                    <a:pt x="212" y="27"/>
                  </a:lnTo>
                  <a:lnTo>
                    <a:pt x="226" y="19"/>
                  </a:lnTo>
                  <a:lnTo>
                    <a:pt x="226" y="19"/>
                  </a:lnTo>
                  <a:lnTo>
                    <a:pt x="242" y="11"/>
                  </a:lnTo>
                  <a:lnTo>
                    <a:pt x="259" y="6"/>
                  </a:lnTo>
                  <a:lnTo>
                    <a:pt x="280" y="3"/>
                  </a:lnTo>
                  <a:lnTo>
                    <a:pt x="302" y="0"/>
                  </a:lnTo>
                  <a:lnTo>
                    <a:pt x="280" y="106"/>
                  </a:lnTo>
                  <a:lnTo>
                    <a:pt x="259" y="106"/>
                  </a:lnTo>
                  <a:lnTo>
                    <a:pt x="259" y="106"/>
                  </a:lnTo>
                  <a:lnTo>
                    <a:pt x="237" y="106"/>
                  </a:lnTo>
                  <a:lnTo>
                    <a:pt x="220" y="112"/>
                  </a:lnTo>
                  <a:lnTo>
                    <a:pt x="204" y="117"/>
                  </a:lnTo>
                  <a:lnTo>
                    <a:pt x="188" y="125"/>
                  </a:lnTo>
                  <a:lnTo>
                    <a:pt x="188" y="125"/>
                  </a:lnTo>
                  <a:lnTo>
                    <a:pt x="177" y="139"/>
                  </a:lnTo>
                  <a:lnTo>
                    <a:pt x="166" y="155"/>
                  </a:lnTo>
                  <a:lnTo>
                    <a:pt x="158" y="172"/>
                  </a:lnTo>
                  <a:lnTo>
                    <a:pt x="152" y="196"/>
                  </a:lnTo>
                  <a:lnTo>
                    <a:pt x="122" y="332"/>
                  </a:lnTo>
                  <a:lnTo>
                    <a:pt x="0" y="332"/>
                  </a:lnTo>
                  <a:lnTo>
                    <a:pt x="54" y="85"/>
                  </a:lnTo>
                  <a:lnTo>
                    <a:pt x="54" y="85"/>
                  </a:lnTo>
                  <a:lnTo>
                    <a:pt x="60" y="55"/>
                  </a:lnTo>
                  <a:lnTo>
                    <a:pt x="65" y="11"/>
                  </a:lnTo>
                  <a:lnTo>
                    <a:pt x="65" y="11"/>
                  </a:lnTo>
                  <a:lnTo>
                    <a:pt x="65" y="11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1405" name="Freeform 13"/>
            <p:cNvSpPr>
              <a:spLocks noChangeAspect="1" noEditPoints="1"/>
            </p:cNvSpPr>
            <p:nvPr userDrawn="1"/>
          </p:nvSpPr>
          <p:spPr bwMode="auto">
            <a:xfrm>
              <a:off x="4313" y="292"/>
              <a:ext cx="385" cy="343"/>
            </a:xfrm>
            <a:custGeom>
              <a:avLst/>
              <a:gdLst/>
              <a:ahLst/>
              <a:cxnLst>
                <a:cxn ang="0">
                  <a:pos x="6" y="169"/>
                </a:cxn>
                <a:cxn ang="0">
                  <a:pos x="22" y="123"/>
                </a:cxn>
                <a:cxn ang="0">
                  <a:pos x="49" y="82"/>
                </a:cxn>
                <a:cxn ang="0">
                  <a:pos x="66" y="63"/>
                </a:cxn>
                <a:cxn ang="0">
                  <a:pos x="104" y="33"/>
                </a:cxn>
                <a:cxn ang="0">
                  <a:pos x="126" y="22"/>
                </a:cxn>
                <a:cxn ang="0">
                  <a:pos x="175" y="6"/>
                </a:cxn>
                <a:cxn ang="0">
                  <a:pos x="229" y="0"/>
                </a:cxn>
                <a:cxn ang="0">
                  <a:pos x="254" y="3"/>
                </a:cxn>
                <a:cxn ang="0">
                  <a:pos x="295" y="8"/>
                </a:cxn>
                <a:cxn ang="0">
                  <a:pos x="314" y="17"/>
                </a:cxn>
                <a:cxn ang="0">
                  <a:pos x="344" y="33"/>
                </a:cxn>
                <a:cxn ang="0">
                  <a:pos x="366" y="60"/>
                </a:cxn>
                <a:cxn ang="0">
                  <a:pos x="374" y="74"/>
                </a:cxn>
                <a:cxn ang="0">
                  <a:pos x="385" y="109"/>
                </a:cxn>
                <a:cxn ang="0">
                  <a:pos x="385" y="128"/>
                </a:cxn>
                <a:cxn ang="0">
                  <a:pos x="382" y="169"/>
                </a:cxn>
                <a:cxn ang="0">
                  <a:pos x="376" y="194"/>
                </a:cxn>
                <a:cxn ang="0">
                  <a:pos x="360" y="234"/>
                </a:cxn>
                <a:cxn ang="0">
                  <a:pos x="349" y="254"/>
                </a:cxn>
                <a:cxn ang="0">
                  <a:pos x="322" y="283"/>
                </a:cxn>
                <a:cxn ang="0">
                  <a:pos x="292" y="305"/>
                </a:cxn>
                <a:cxn ang="0">
                  <a:pos x="259" y="324"/>
                </a:cxn>
                <a:cxn ang="0">
                  <a:pos x="224" y="335"/>
                </a:cxn>
                <a:cxn ang="0">
                  <a:pos x="156" y="343"/>
                </a:cxn>
                <a:cxn ang="0">
                  <a:pos x="131" y="343"/>
                </a:cxn>
                <a:cxn ang="0">
                  <a:pos x="90" y="335"/>
                </a:cxn>
                <a:cxn ang="0">
                  <a:pos x="71" y="327"/>
                </a:cxn>
                <a:cxn ang="0">
                  <a:pos x="41" y="308"/>
                </a:cxn>
                <a:cxn ang="0">
                  <a:pos x="19" y="283"/>
                </a:cxn>
                <a:cxn ang="0">
                  <a:pos x="11" y="267"/>
                </a:cxn>
                <a:cxn ang="0">
                  <a:pos x="0" y="234"/>
                </a:cxn>
                <a:cxn ang="0">
                  <a:pos x="0" y="215"/>
                </a:cxn>
                <a:cxn ang="0">
                  <a:pos x="6" y="169"/>
                </a:cxn>
                <a:cxn ang="0">
                  <a:pos x="259" y="169"/>
                </a:cxn>
                <a:cxn ang="0">
                  <a:pos x="262" y="150"/>
                </a:cxn>
                <a:cxn ang="0">
                  <a:pos x="262" y="131"/>
                </a:cxn>
                <a:cxn ang="0">
                  <a:pos x="259" y="104"/>
                </a:cxn>
                <a:cxn ang="0">
                  <a:pos x="251" y="85"/>
                </a:cxn>
                <a:cxn ang="0">
                  <a:pos x="235" y="74"/>
                </a:cxn>
                <a:cxn ang="0">
                  <a:pos x="216" y="71"/>
                </a:cxn>
                <a:cxn ang="0">
                  <a:pos x="197" y="74"/>
                </a:cxn>
                <a:cxn ang="0">
                  <a:pos x="167" y="93"/>
                </a:cxn>
                <a:cxn ang="0">
                  <a:pos x="145" y="128"/>
                </a:cxn>
                <a:cxn ang="0">
                  <a:pos x="128" y="183"/>
                </a:cxn>
                <a:cxn ang="0">
                  <a:pos x="126" y="218"/>
                </a:cxn>
                <a:cxn ang="0">
                  <a:pos x="134" y="251"/>
                </a:cxn>
                <a:cxn ang="0">
                  <a:pos x="145" y="264"/>
                </a:cxn>
                <a:cxn ang="0">
                  <a:pos x="161" y="273"/>
                </a:cxn>
                <a:cxn ang="0">
                  <a:pos x="172" y="273"/>
                </a:cxn>
                <a:cxn ang="0">
                  <a:pos x="202" y="267"/>
                </a:cxn>
                <a:cxn ang="0">
                  <a:pos x="227" y="248"/>
                </a:cxn>
                <a:cxn ang="0">
                  <a:pos x="246" y="215"/>
                </a:cxn>
                <a:cxn ang="0">
                  <a:pos x="259" y="169"/>
                </a:cxn>
                <a:cxn ang="0">
                  <a:pos x="259" y="169"/>
                </a:cxn>
              </a:cxnLst>
              <a:rect l="0" t="0" r="r" b="b"/>
              <a:pathLst>
                <a:path w="385" h="343">
                  <a:moveTo>
                    <a:pt x="6" y="169"/>
                  </a:moveTo>
                  <a:lnTo>
                    <a:pt x="6" y="169"/>
                  </a:lnTo>
                  <a:lnTo>
                    <a:pt x="14" y="145"/>
                  </a:lnTo>
                  <a:lnTo>
                    <a:pt x="22" y="123"/>
                  </a:lnTo>
                  <a:lnTo>
                    <a:pt x="36" y="101"/>
                  </a:lnTo>
                  <a:lnTo>
                    <a:pt x="49" y="82"/>
                  </a:lnTo>
                  <a:lnTo>
                    <a:pt x="49" y="82"/>
                  </a:lnTo>
                  <a:lnTo>
                    <a:pt x="66" y="63"/>
                  </a:lnTo>
                  <a:lnTo>
                    <a:pt x="82" y="46"/>
                  </a:lnTo>
                  <a:lnTo>
                    <a:pt x="104" y="33"/>
                  </a:lnTo>
                  <a:lnTo>
                    <a:pt x="126" y="22"/>
                  </a:lnTo>
                  <a:lnTo>
                    <a:pt x="126" y="22"/>
                  </a:lnTo>
                  <a:lnTo>
                    <a:pt x="150" y="14"/>
                  </a:lnTo>
                  <a:lnTo>
                    <a:pt x="175" y="6"/>
                  </a:lnTo>
                  <a:lnTo>
                    <a:pt x="202" y="3"/>
                  </a:lnTo>
                  <a:lnTo>
                    <a:pt x="229" y="0"/>
                  </a:lnTo>
                  <a:lnTo>
                    <a:pt x="229" y="0"/>
                  </a:lnTo>
                  <a:lnTo>
                    <a:pt x="254" y="3"/>
                  </a:lnTo>
                  <a:lnTo>
                    <a:pt x="273" y="6"/>
                  </a:lnTo>
                  <a:lnTo>
                    <a:pt x="295" y="8"/>
                  </a:lnTo>
                  <a:lnTo>
                    <a:pt x="314" y="17"/>
                  </a:lnTo>
                  <a:lnTo>
                    <a:pt x="314" y="17"/>
                  </a:lnTo>
                  <a:lnTo>
                    <a:pt x="330" y="25"/>
                  </a:lnTo>
                  <a:lnTo>
                    <a:pt x="344" y="33"/>
                  </a:lnTo>
                  <a:lnTo>
                    <a:pt x="357" y="46"/>
                  </a:lnTo>
                  <a:lnTo>
                    <a:pt x="366" y="60"/>
                  </a:lnTo>
                  <a:lnTo>
                    <a:pt x="366" y="60"/>
                  </a:lnTo>
                  <a:lnTo>
                    <a:pt x="374" y="74"/>
                  </a:lnTo>
                  <a:lnTo>
                    <a:pt x="382" y="90"/>
                  </a:lnTo>
                  <a:lnTo>
                    <a:pt x="385" y="109"/>
                  </a:lnTo>
                  <a:lnTo>
                    <a:pt x="385" y="128"/>
                  </a:lnTo>
                  <a:lnTo>
                    <a:pt x="385" y="128"/>
                  </a:lnTo>
                  <a:lnTo>
                    <a:pt x="385" y="150"/>
                  </a:lnTo>
                  <a:lnTo>
                    <a:pt x="382" y="169"/>
                  </a:lnTo>
                  <a:lnTo>
                    <a:pt x="382" y="169"/>
                  </a:lnTo>
                  <a:lnTo>
                    <a:pt x="376" y="194"/>
                  </a:lnTo>
                  <a:lnTo>
                    <a:pt x="368" y="215"/>
                  </a:lnTo>
                  <a:lnTo>
                    <a:pt x="360" y="234"/>
                  </a:lnTo>
                  <a:lnTo>
                    <a:pt x="349" y="254"/>
                  </a:lnTo>
                  <a:lnTo>
                    <a:pt x="349" y="254"/>
                  </a:lnTo>
                  <a:lnTo>
                    <a:pt x="336" y="267"/>
                  </a:lnTo>
                  <a:lnTo>
                    <a:pt x="322" y="283"/>
                  </a:lnTo>
                  <a:lnTo>
                    <a:pt x="308" y="294"/>
                  </a:lnTo>
                  <a:lnTo>
                    <a:pt x="292" y="305"/>
                  </a:lnTo>
                  <a:lnTo>
                    <a:pt x="292" y="305"/>
                  </a:lnTo>
                  <a:lnTo>
                    <a:pt x="259" y="324"/>
                  </a:lnTo>
                  <a:lnTo>
                    <a:pt x="224" y="335"/>
                  </a:lnTo>
                  <a:lnTo>
                    <a:pt x="224" y="335"/>
                  </a:lnTo>
                  <a:lnTo>
                    <a:pt x="188" y="341"/>
                  </a:lnTo>
                  <a:lnTo>
                    <a:pt x="156" y="343"/>
                  </a:lnTo>
                  <a:lnTo>
                    <a:pt x="156" y="343"/>
                  </a:lnTo>
                  <a:lnTo>
                    <a:pt x="131" y="343"/>
                  </a:lnTo>
                  <a:lnTo>
                    <a:pt x="109" y="338"/>
                  </a:lnTo>
                  <a:lnTo>
                    <a:pt x="90" y="335"/>
                  </a:lnTo>
                  <a:lnTo>
                    <a:pt x="71" y="327"/>
                  </a:lnTo>
                  <a:lnTo>
                    <a:pt x="71" y="327"/>
                  </a:lnTo>
                  <a:lnTo>
                    <a:pt x="55" y="319"/>
                  </a:lnTo>
                  <a:lnTo>
                    <a:pt x="41" y="308"/>
                  </a:lnTo>
                  <a:lnTo>
                    <a:pt x="28" y="297"/>
                  </a:lnTo>
                  <a:lnTo>
                    <a:pt x="19" y="283"/>
                  </a:lnTo>
                  <a:lnTo>
                    <a:pt x="19" y="283"/>
                  </a:lnTo>
                  <a:lnTo>
                    <a:pt x="11" y="267"/>
                  </a:lnTo>
                  <a:lnTo>
                    <a:pt x="6" y="251"/>
                  </a:lnTo>
                  <a:lnTo>
                    <a:pt x="0" y="234"/>
                  </a:lnTo>
                  <a:lnTo>
                    <a:pt x="0" y="215"/>
                  </a:lnTo>
                  <a:lnTo>
                    <a:pt x="0" y="215"/>
                  </a:lnTo>
                  <a:lnTo>
                    <a:pt x="6" y="169"/>
                  </a:lnTo>
                  <a:lnTo>
                    <a:pt x="6" y="169"/>
                  </a:lnTo>
                  <a:lnTo>
                    <a:pt x="6" y="169"/>
                  </a:lnTo>
                  <a:close/>
                  <a:moveTo>
                    <a:pt x="259" y="169"/>
                  </a:moveTo>
                  <a:lnTo>
                    <a:pt x="259" y="169"/>
                  </a:lnTo>
                  <a:lnTo>
                    <a:pt x="262" y="150"/>
                  </a:lnTo>
                  <a:lnTo>
                    <a:pt x="262" y="131"/>
                  </a:lnTo>
                  <a:lnTo>
                    <a:pt x="262" y="131"/>
                  </a:lnTo>
                  <a:lnTo>
                    <a:pt x="262" y="117"/>
                  </a:lnTo>
                  <a:lnTo>
                    <a:pt x="259" y="104"/>
                  </a:lnTo>
                  <a:lnTo>
                    <a:pt x="254" y="96"/>
                  </a:lnTo>
                  <a:lnTo>
                    <a:pt x="251" y="85"/>
                  </a:lnTo>
                  <a:lnTo>
                    <a:pt x="243" y="79"/>
                  </a:lnTo>
                  <a:lnTo>
                    <a:pt x="235" y="74"/>
                  </a:lnTo>
                  <a:lnTo>
                    <a:pt x="227" y="71"/>
                  </a:lnTo>
                  <a:lnTo>
                    <a:pt x="216" y="71"/>
                  </a:lnTo>
                  <a:lnTo>
                    <a:pt x="216" y="71"/>
                  </a:lnTo>
                  <a:lnTo>
                    <a:pt x="197" y="74"/>
                  </a:lnTo>
                  <a:lnTo>
                    <a:pt x="180" y="82"/>
                  </a:lnTo>
                  <a:lnTo>
                    <a:pt x="167" y="93"/>
                  </a:lnTo>
                  <a:lnTo>
                    <a:pt x="156" y="109"/>
                  </a:lnTo>
                  <a:lnTo>
                    <a:pt x="145" y="128"/>
                  </a:lnTo>
                  <a:lnTo>
                    <a:pt x="137" y="155"/>
                  </a:lnTo>
                  <a:lnTo>
                    <a:pt x="128" y="183"/>
                  </a:lnTo>
                  <a:lnTo>
                    <a:pt x="126" y="218"/>
                  </a:lnTo>
                  <a:lnTo>
                    <a:pt x="126" y="218"/>
                  </a:lnTo>
                  <a:lnTo>
                    <a:pt x="128" y="240"/>
                  </a:lnTo>
                  <a:lnTo>
                    <a:pt x="134" y="251"/>
                  </a:lnTo>
                  <a:lnTo>
                    <a:pt x="139" y="259"/>
                  </a:lnTo>
                  <a:lnTo>
                    <a:pt x="145" y="264"/>
                  </a:lnTo>
                  <a:lnTo>
                    <a:pt x="153" y="270"/>
                  </a:lnTo>
                  <a:lnTo>
                    <a:pt x="161" y="273"/>
                  </a:lnTo>
                  <a:lnTo>
                    <a:pt x="172" y="273"/>
                  </a:lnTo>
                  <a:lnTo>
                    <a:pt x="172" y="273"/>
                  </a:lnTo>
                  <a:lnTo>
                    <a:pt x="188" y="270"/>
                  </a:lnTo>
                  <a:lnTo>
                    <a:pt x="202" y="267"/>
                  </a:lnTo>
                  <a:lnTo>
                    <a:pt x="216" y="259"/>
                  </a:lnTo>
                  <a:lnTo>
                    <a:pt x="227" y="248"/>
                  </a:lnTo>
                  <a:lnTo>
                    <a:pt x="235" y="232"/>
                  </a:lnTo>
                  <a:lnTo>
                    <a:pt x="246" y="215"/>
                  </a:lnTo>
                  <a:lnTo>
                    <a:pt x="251" y="194"/>
                  </a:lnTo>
                  <a:lnTo>
                    <a:pt x="259" y="169"/>
                  </a:lnTo>
                  <a:lnTo>
                    <a:pt x="259" y="169"/>
                  </a:lnTo>
                  <a:lnTo>
                    <a:pt x="259" y="169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1406" name="Freeform 14"/>
            <p:cNvSpPr>
              <a:spLocks noChangeAspect="1"/>
            </p:cNvSpPr>
            <p:nvPr userDrawn="1"/>
          </p:nvSpPr>
          <p:spPr bwMode="auto">
            <a:xfrm>
              <a:off x="4730" y="292"/>
              <a:ext cx="393" cy="332"/>
            </a:xfrm>
            <a:custGeom>
              <a:avLst/>
              <a:gdLst/>
              <a:ahLst/>
              <a:cxnLst>
                <a:cxn ang="0">
                  <a:pos x="63" y="11"/>
                </a:cxn>
                <a:cxn ang="0">
                  <a:pos x="188" y="11"/>
                </a:cxn>
                <a:cxn ang="0">
                  <a:pos x="188" y="11"/>
                </a:cxn>
                <a:cxn ang="0">
                  <a:pos x="186" y="30"/>
                </a:cxn>
                <a:cxn ang="0">
                  <a:pos x="186" y="30"/>
                </a:cxn>
                <a:cxn ang="0">
                  <a:pos x="183" y="46"/>
                </a:cxn>
                <a:cxn ang="0">
                  <a:pos x="183" y="46"/>
                </a:cxn>
                <a:cxn ang="0">
                  <a:pos x="210" y="25"/>
                </a:cxn>
                <a:cxn ang="0">
                  <a:pos x="235" y="11"/>
                </a:cxn>
                <a:cxn ang="0">
                  <a:pos x="235" y="11"/>
                </a:cxn>
                <a:cxn ang="0">
                  <a:pos x="262" y="3"/>
                </a:cxn>
                <a:cxn ang="0">
                  <a:pos x="295" y="0"/>
                </a:cxn>
                <a:cxn ang="0">
                  <a:pos x="295" y="0"/>
                </a:cxn>
                <a:cxn ang="0">
                  <a:pos x="314" y="3"/>
                </a:cxn>
                <a:cxn ang="0">
                  <a:pos x="330" y="6"/>
                </a:cxn>
                <a:cxn ang="0">
                  <a:pos x="346" y="14"/>
                </a:cxn>
                <a:cxn ang="0">
                  <a:pos x="363" y="22"/>
                </a:cxn>
                <a:cxn ang="0">
                  <a:pos x="363" y="22"/>
                </a:cxn>
                <a:cxn ang="0">
                  <a:pos x="376" y="36"/>
                </a:cxn>
                <a:cxn ang="0">
                  <a:pos x="385" y="49"/>
                </a:cxn>
                <a:cxn ang="0">
                  <a:pos x="390" y="68"/>
                </a:cxn>
                <a:cxn ang="0">
                  <a:pos x="393" y="90"/>
                </a:cxn>
                <a:cxn ang="0">
                  <a:pos x="393" y="90"/>
                </a:cxn>
                <a:cxn ang="0">
                  <a:pos x="390" y="117"/>
                </a:cxn>
                <a:cxn ang="0">
                  <a:pos x="344" y="332"/>
                </a:cxn>
                <a:cxn ang="0">
                  <a:pos x="224" y="332"/>
                </a:cxn>
                <a:cxn ang="0">
                  <a:pos x="262" y="147"/>
                </a:cxn>
                <a:cxn ang="0">
                  <a:pos x="262" y="147"/>
                </a:cxn>
                <a:cxn ang="0">
                  <a:pos x="265" y="131"/>
                </a:cxn>
                <a:cxn ang="0">
                  <a:pos x="265" y="120"/>
                </a:cxn>
                <a:cxn ang="0">
                  <a:pos x="265" y="120"/>
                </a:cxn>
                <a:cxn ang="0">
                  <a:pos x="262" y="101"/>
                </a:cxn>
                <a:cxn ang="0">
                  <a:pos x="259" y="93"/>
                </a:cxn>
                <a:cxn ang="0">
                  <a:pos x="256" y="87"/>
                </a:cxn>
                <a:cxn ang="0">
                  <a:pos x="251" y="85"/>
                </a:cxn>
                <a:cxn ang="0">
                  <a:pos x="243" y="79"/>
                </a:cxn>
                <a:cxn ang="0">
                  <a:pos x="226" y="76"/>
                </a:cxn>
                <a:cxn ang="0">
                  <a:pos x="226" y="76"/>
                </a:cxn>
                <a:cxn ang="0">
                  <a:pos x="216" y="79"/>
                </a:cxn>
                <a:cxn ang="0">
                  <a:pos x="207" y="82"/>
                </a:cxn>
                <a:cxn ang="0">
                  <a:pos x="197" y="87"/>
                </a:cxn>
                <a:cxn ang="0">
                  <a:pos x="188" y="93"/>
                </a:cxn>
                <a:cxn ang="0">
                  <a:pos x="188" y="93"/>
                </a:cxn>
                <a:cxn ang="0">
                  <a:pos x="180" y="101"/>
                </a:cxn>
                <a:cxn ang="0">
                  <a:pos x="175" y="112"/>
                </a:cxn>
                <a:cxn ang="0">
                  <a:pos x="169" y="123"/>
                </a:cxn>
                <a:cxn ang="0">
                  <a:pos x="164" y="136"/>
                </a:cxn>
                <a:cxn ang="0">
                  <a:pos x="123" y="332"/>
                </a:cxn>
                <a:cxn ang="0">
                  <a:pos x="0" y="332"/>
                </a:cxn>
                <a:cxn ang="0">
                  <a:pos x="52" y="90"/>
                </a:cxn>
                <a:cxn ang="0">
                  <a:pos x="52" y="90"/>
                </a:cxn>
                <a:cxn ang="0">
                  <a:pos x="60" y="38"/>
                </a:cxn>
                <a:cxn ang="0">
                  <a:pos x="60" y="38"/>
                </a:cxn>
                <a:cxn ang="0">
                  <a:pos x="63" y="11"/>
                </a:cxn>
                <a:cxn ang="0">
                  <a:pos x="63" y="11"/>
                </a:cxn>
                <a:cxn ang="0">
                  <a:pos x="63" y="11"/>
                </a:cxn>
              </a:cxnLst>
              <a:rect l="0" t="0" r="r" b="b"/>
              <a:pathLst>
                <a:path w="393" h="332">
                  <a:moveTo>
                    <a:pt x="63" y="11"/>
                  </a:moveTo>
                  <a:lnTo>
                    <a:pt x="188" y="11"/>
                  </a:lnTo>
                  <a:lnTo>
                    <a:pt x="188" y="11"/>
                  </a:lnTo>
                  <a:lnTo>
                    <a:pt x="186" y="30"/>
                  </a:lnTo>
                  <a:lnTo>
                    <a:pt x="186" y="30"/>
                  </a:lnTo>
                  <a:lnTo>
                    <a:pt x="183" y="46"/>
                  </a:lnTo>
                  <a:lnTo>
                    <a:pt x="183" y="46"/>
                  </a:lnTo>
                  <a:lnTo>
                    <a:pt x="210" y="25"/>
                  </a:lnTo>
                  <a:lnTo>
                    <a:pt x="235" y="11"/>
                  </a:lnTo>
                  <a:lnTo>
                    <a:pt x="235" y="11"/>
                  </a:lnTo>
                  <a:lnTo>
                    <a:pt x="262" y="3"/>
                  </a:lnTo>
                  <a:lnTo>
                    <a:pt x="295" y="0"/>
                  </a:lnTo>
                  <a:lnTo>
                    <a:pt x="295" y="0"/>
                  </a:lnTo>
                  <a:lnTo>
                    <a:pt x="314" y="3"/>
                  </a:lnTo>
                  <a:lnTo>
                    <a:pt x="330" y="6"/>
                  </a:lnTo>
                  <a:lnTo>
                    <a:pt x="346" y="14"/>
                  </a:lnTo>
                  <a:lnTo>
                    <a:pt x="363" y="22"/>
                  </a:lnTo>
                  <a:lnTo>
                    <a:pt x="363" y="22"/>
                  </a:lnTo>
                  <a:lnTo>
                    <a:pt x="376" y="36"/>
                  </a:lnTo>
                  <a:lnTo>
                    <a:pt x="385" y="49"/>
                  </a:lnTo>
                  <a:lnTo>
                    <a:pt x="390" y="68"/>
                  </a:lnTo>
                  <a:lnTo>
                    <a:pt x="393" y="90"/>
                  </a:lnTo>
                  <a:lnTo>
                    <a:pt x="393" y="90"/>
                  </a:lnTo>
                  <a:lnTo>
                    <a:pt x="390" y="117"/>
                  </a:lnTo>
                  <a:lnTo>
                    <a:pt x="344" y="332"/>
                  </a:lnTo>
                  <a:lnTo>
                    <a:pt x="224" y="332"/>
                  </a:lnTo>
                  <a:lnTo>
                    <a:pt x="262" y="147"/>
                  </a:lnTo>
                  <a:lnTo>
                    <a:pt x="262" y="147"/>
                  </a:lnTo>
                  <a:lnTo>
                    <a:pt x="265" y="131"/>
                  </a:lnTo>
                  <a:lnTo>
                    <a:pt x="265" y="120"/>
                  </a:lnTo>
                  <a:lnTo>
                    <a:pt x="265" y="120"/>
                  </a:lnTo>
                  <a:lnTo>
                    <a:pt x="262" y="101"/>
                  </a:lnTo>
                  <a:lnTo>
                    <a:pt x="259" y="93"/>
                  </a:lnTo>
                  <a:lnTo>
                    <a:pt x="256" y="87"/>
                  </a:lnTo>
                  <a:lnTo>
                    <a:pt x="251" y="85"/>
                  </a:lnTo>
                  <a:lnTo>
                    <a:pt x="243" y="79"/>
                  </a:lnTo>
                  <a:lnTo>
                    <a:pt x="226" y="76"/>
                  </a:lnTo>
                  <a:lnTo>
                    <a:pt x="226" y="76"/>
                  </a:lnTo>
                  <a:lnTo>
                    <a:pt x="216" y="79"/>
                  </a:lnTo>
                  <a:lnTo>
                    <a:pt x="207" y="82"/>
                  </a:lnTo>
                  <a:lnTo>
                    <a:pt x="197" y="87"/>
                  </a:lnTo>
                  <a:lnTo>
                    <a:pt x="188" y="93"/>
                  </a:lnTo>
                  <a:lnTo>
                    <a:pt x="188" y="93"/>
                  </a:lnTo>
                  <a:lnTo>
                    <a:pt x="180" y="101"/>
                  </a:lnTo>
                  <a:lnTo>
                    <a:pt x="175" y="112"/>
                  </a:lnTo>
                  <a:lnTo>
                    <a:pt x="169" y="123"/>
                  </a:lnTo>
                  <a:lnTo>
                    <a:pt x="164" y="136"/>
                  </a:lnTo>
                  <a:lnTo>
                    <a:pt x="123" y="332"/>
                  </a:lnTo>
                  <a:lnTo>
                    <a:pt x="0" y="332"/>
                  </a:lnTo>
                  <a:lnTo>
                    <a:pt x="52" y="90"/>
                  </a:lnTo>
                  <a:lnTo>
                    <a:pt x="52" y="90"/>
                  </a:lnTo>
                  <a:lnTo>
                    <a:pt x="60" y="38"/>
                  </a:lnTo>
                  <a:lnTo>
                    <a:pt x="60" y="38"/>
                  </a:lnTo>
                  <a:lnTo>
                    <a:pt x="63" y="11"/>
                  </a:lnTo>
                  <a:lnTo>
                    <a:pt x="63" y="11"/>
                  </a:lnTo>
                  <a:lnTo>
                    <a:pt x="63" y="11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71407" name="Freeform 15"/>
            <p:cNvSpPr>
              <a:spLocks noChangeAspect="1" noEditPoints="1"/>
            </p:cNvSpPr>
            <p:nvPr userDrawn="1"/>
          </p:nvSpPr>
          <p:spPr bwMode="auto">
            <a:xfrm>
              <a:off x="5125" y="208"/>
              <a:ext cx="118" cy="117"/>
            </a:xfrm>
            <a:custGeom>
              <a:avLst/>
              <a:gdLst/>
              <a:ahLst/>
              <a:cxnLst>
                <a:cxn ang="0">
                  <a:pos x="99" y="16"/>
                </a:cxn>
                <a:cxn ang="0">
                  <a:pos x="112" y="35"/>
                </a:cxn>
                <a:cxn ang="0">
                  <a:pos x="118" y="57"/>
                </a:cxn>
                <a:cxn ang="0">
                  <a:pos x="115" y="71"/>
                </a:cxn>
                <a:cxn ang="0">
                  <a:pos x="107" y="90"/>
                </a:cxn>
                <a:cxn ang="0">
                  <a:pos x="99" y="101"/>
                </a:cxn>
                <a:cxn ang="0">
                  <a:pos x="79" y="111"/>
                </a:cxn>
                <a:cxn ang="0">
                  <a:pos x="58" y="117"/>
                </a:cxn>
                <a:cxn ang="0">
                  <a:pos x="47" y="114"/>
                </a:cxn>
                <a:cxn ang="0">
                  <a:pos x="25" y="106"/>
                </a:cxn>
                <a:cxn ang="0">
                  <a:pos x="17" y="101"/>
                </a:cxn>
                <a:cxn ang="0">
                  <a:pos x="3" y="81"/>
                </a:cxn>
                <a:cxn ang="0">
                  <a:pos x="0" y="57"/>
                </a:cxn>
                <a:cxn ang="0">
                  <a:pos x="0" y="46"/>
                </a:cxn>
                <a:cxn ang="0">
                  <a:pos x="9" y="27"/>
                </a:cxn>
                <a:cxn ang="0">
                  <a:pos x="17" y="16"/>
                </a:cxn>
                <a:cxn ang="0">
                  <a:pos x="36" y="5"/>
                </a:cxn>
                <a:cxn ang="0">
                  <a:pos x="58" y="0"/>
                </a:cxn>
                <a:cxn ang="0">
                  <a:pos x="69" y="0"/>
                </a:cxn>
                <a:cxn ang="0">
                  <a:pos x="90" y="11"/>
                </a:cxn>
                <a:cxn ang="0">
                  <a:pos x="99" y="16"/>
                </a:cxn>
                <a:cxn ang="0">
                  <a:pos x="93" y="22"/>
                </a:cxn>
                <a:cxn ang="0">
                  <a:pos x="85" y="16"/>
                </a:cxn>
                <a:cxn ang="0">
                  <a:pos x="69" y="8"/>
                </a:cxn>
                <a:cxn ang="0">
                  <a:pos x="58" y="8"/>
                </a:cxn>
                <a:cxn ang="0">
                  <a:pos x="39" y="11"/>
                </a:cxn>
                <a:cxn ang="0">
                  <a:pos x="22" y="22"/>
                </a:cxn>
                <a:cxn ang="0">
                  <a:pos x="17" y="30"/>
                </a:cxn>
                <a:cxn ang="0">
                  <a:pos x="9" y="49"/>
                </a:cxn>
                <a:cxn ang="0">
                  <a:pos x="9" y="57"/>
                </a:cxn>
                <a:cxn ang="0">
                  <a:pos x="11" y="79"/>
                </a:cxn>
                <a:cxn ang="0">
                  <a:pos x="22" y="95"/>
                </a:cxn>
                <a:cxn ang="0">
                  <a:pos x="30" y="101"/>
                </a:cxn>
                <a:cxn ang="0">
                  <a:pos x="47" y="109"/>
                </a:cxn>
                <a:cxn ang="0">
                  <a:pos x="58" y="109"/>
                </a:cxn>
                <a:cxn ang="0">
                  <a:pos x="77" y="106"/>
                </a:cxn>
                <a:cxn ang="0">
                  <a:pos x="93" y="95"/>
                </a:cxn>
                <a:cxn ang="0">
                  <a:pos x="101" y="87"/>
                </a:cxn>
                <a:cxn ang="0">
                  <a:pos x="107" y="68"/>
                </a:cxn>
                <a:cxn ang="0">
                  <a:pos x="109" y="57"/>
                </a:cxn>
                <a:cxn ang="0">
                  <a:pos x="104" y="38"/>
                </a:cxn>
                <a:cxn ang="0">
                  <a:pos x="93" y="22"/>
                </a:cxn>
                <a:cxn ang="0">
                  <a:pos x="93" y="22"/>
                </a:cxn>
                <a:cxn ang="0">
                  <a:pos x="39" y="27"/>
                </a:cxn>
                <a:cxn ang="0">
                  <a:pos x="60" y="27"/>
                </a:cxn>
                <a:cxn ang="0">
                  <a:pos x="74" y="32"/>
                </a:cxn>
                <a:cxn ang="0">
                  <a:pos x="77" y="38"/>
                </a:cxn>
                <a:cxn ang="0">
                  <a:pos x="79" y="46"/>
                </a:cxn>
                <a:cxn ang="0">
                  <a:pos x="74" y="57"/>
                </a:cxn>
                <a:cxn ang="0">
                  <a:pos x="69" y="62"/>
                </a:cxn>
                <a:cxn ang="0">
                  <a:pos x="69" y="90"/>
                </a:cxn>
                <a:cxn ang="0">
                  <a:pos x="47" y="62"/>
                </a:cxn>
                <a:cxn ang="0">
                  <a:pos x="39" y="90"/>
                </a:cxn>
                <a:cxn ang="0">
                  <a:pos x="69" y="46"/>
                </a:cxn>
                <a:cxn ang="0">
                  <a:pos x="66" y="38"/>
                </a:cxn>
                <a:cxn ang="0">
                  <a:pos x="60" y="35"/>
                </a:cxn>
                <a:cxn ang="0">
                  <a:pos x="47" y="46"/>
                </a:cxn>
                <a:cxn ang="0">
                  <a:pos x="60" y="54"/>
                </a:cxn>
                <a:cxn ang="0">
                  <a:pos x="66" y="52"/>
                </a:cxn>
                <a:cxn ang="0">
                  <a:pos x="69" y="46"/>
                </a:cxn>
                <a:cxn ang="0">
                  <a:pos x="69" y="46"/>
                </a:cxn>
              </a:cxnLst>
              <a:rect l="0" t="0" r="r" b="b"/>
              <a:pathLst>
                <a:path w="118" h="117">
                  <a:moveTo>
                    <a:pt x="99" y="16"/>
                  </a:moveTo>
                  <a:lnTo>
                    <a:pt x="99" y="16"/>
                  </a:lnTo>
                  <a:lnTo>
                    <a:pt x="107" y="27"/>
                  </a:lnTo>
                  <a:lnTo>
                    <a:pt x="112" y="35"/>
                  </a:lnTo>
                  <a:lnTo>
                    <a:pt x="115" y="46"/>
                  </a:lnTo>
                  <a:lnTo>
                    <a:pt x="118" y="57"/>
                  </a:lnTo>
                  <a:lnTo>
                    <a:pt x="118" y="57"/>
                  </a:lnTo>
                  <a:lnTo>
                    <a:pt x="115" y="71"/>
                  </a:lnTo>
                  <a:lnTo>
                    <a:pt x="112" y="81"/>
                  </a:lnTo>
                  <a:lnTo>
                    <a:pt x="107" y="90"/>
                  </a:lnTo>
                  <a:lnTo>
                    <a:pt x="99" y="101"/>
                  </a:lnTo>
                  <a:lnTo>
                    <a:pt x="99" y="101"/>
                  </a:lnTo>
                  <a:lnTo>
                    <a:pt x="90" y="106"/>
                  </a:lnTo>
                  <a:lnTo>
                    <a:pt x="79" y="111"/>
                  </a:lnTo>
                  <a:lnTo>
                    <a:pt x="69" y="114"/>
                  </a:lnTo>
                  <a:lnTo>
                    <a:pt x="58" y="117"/>
                  </a:lnTo>
                  <a:lnTo>
                    <a:pt x="58" y="117"/>
                  </a:lnTo>
                  <a:lnTo>
                    <a:pt x="47" y="114"/>
                  </a:lnTo>
                  <a:lnTo>
                    <a:pt x="36" y="111"/>
                  </a:lnTo>
                  <a:lnTo>
                    <a:pt x="25" y="106"/>
                  </a:lnTo>
                  <a:lnTo>
                    <a:pt x="17" y="101"/>
                  </a:lnTo>
                  <a:lnTo>
                    <a:pt x="17" y="101"/>
                  </a:lnTo>
                  <a:lnTo>
                    <a:pt x="9" y="90"/>
                  </a:lnTo>
                  <a:lnTo>
                    <a:pt x="3" y="81"/>
                  </a:lnTo>
                  <a:lnTo>
                    <a:pt x="0" y="71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46"/>
                  </a:lnTo>
                  <a:lnTo>
                    <a:pt x="3" y="35"/>
                  </a:lnTo>
                  <a:lnTo>
                    <a:pt x="9" y="27"/>
                  </a:lnTo>
                  <a:lnTo>
                    <a:pt x="17" y="16"/>
                  </a:lnTo>
                  <a:lnTo>
                    <a:pt x="17" y="16"/>
                  </a:lnTo>
                  <a:lnTo>
                    <a:pt x="25" y="11"/>
                  </a:lnTo>
                  <a:lnTo>
                    <a:pt x="36" y="5"/>
                  </a:lnTo>
                  <a:lnTo>
                    <a:pt x="47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9" y="0"/>
                  </a:lnTo>
                  <a:lnTo>
                    <a:pt x="79" y="5"/>
                  </a:lnTo>
                  <a:lnTo>
                    <a:pt x="90" y="11"/>
                  </a:lnTo>
                  <a:lnTo>
                    <a:pt x="99" y="16"/>
                  </a:lnTo>
                  <a:lnTo>
                    <a:pt x="99" y="16"/>
                  </a:lnTo>
                  <a:lnTo>
                    <a:pt x="99" y="16"/>
                  </a:lnTo>
                  <a:close/>
                  <a:moveTo>
                    <a:pt x="93" y="22"/>
                  </a:moveTo>
                  <a:lnTo>
                    <a:pt x="93" y="22"/>
                  </a:lnTo>
                  <a:lnTo>
                    <a:pt x="85" y="16"/>
                  </a:lnTo>
                  <a:lnTo>
                    <a:pt x="77" y="11"/>
                  </a:lnTo>
                  <a:lnTo>
                    <a:pt x="69" y="8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47" y="8"/>
                  </a:lnTo>
                  <a:lnTo>
                    <a:pt x="39" y="11"/>
                  </a:lnTo>
                  <a:lnTo>
                    <a:pt x="30" y="16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17" y="30"/>
                  </a:lnTo>
                  <a:lnTo>
                    <a:pt x="11" y="38"/>
                  </a:lnTo>
                  <a:lnTo>
                    <a:pt x="9" y="49"/>
                  </a:lnTo>
                  <a:lnTo>
                    <a:pt x="9" y="57"/>
                  </a:lnTo>
                  <a:lnTo>
                    <a:pt x="9" y="57"/>
                  </a:lnTo>
                  <a:lnTo>
                    <a:pt x="9" y="68"/>
                  </a:lnTo>
                  <a:lnTo>
                    <a:pt x="11" y="79"/>
                  </a:lnTo>
                  <a:lnTo>
                    <a:pt x="17" y="87"/>
                  </a:lnTo>
                  <a:lnTo>
                    <a:pt x="22" y="95"/>
                  </a:lnTo>
                  <a:lnTo>
                    <a:pt x="22" y="95"/>
                  </a:lnTo>
                  <a:lnTo>
                    <a:pt x="30" y="101"/>
                  </a:lnTo>
                  <a:lnTo>
                    <a:pt x="39" y="106"/>
                  </a:lnTo>
                  <a:lnTo>
                    <a:pt x="47" y="109"/>
                  </a:lnTo>
                  <a:lnTo>
                    <a:pt x="58" y="109"/>
                  </a:lnTo>
                  <a:lnTo>
                    <a:pt x="58" y="109"/>
                  </a:lnTo>
                  <a:lnTo>
                    <a:pt x="69" y="109"/>
                  </a:lnTo>
                  <a:lnTo>
                    <a:pt x="77" y="106"/>
                  </a:lnTo>
                  <a:lnTo>
                    <a:pt x="85" y="101"/>
                  </a:lnTo>
                  <a:lnTo>
                    <a:pt x="93" y="95"/>
                  </a:lnTo>
                  <a:lnTo>
                    <a:pt x="93" y="95"/>
                  </a:lnTo>
                  <a:lnTo>
                    <a:pt x="101" y="87"/>
                  </a:lnTo>
                  <a:lnTo>
                    <a:pt x="104" y="79"/>
                  </a:lnTo>
                  <a:lnTo>
                    <a:pt x="107" y="68"/>
                  </a:lnTo>
                  <a:lnTo>
                    <a:pt x="109" y="57"/>
                  </a:lnTo>
                  <a:lnTo>
                    <a:pt x="109" y="57"/>
                  </a:lnTo>
                  <a:lnTo>
                    <a:pt x="107" y="49"/>
                  </a:lnTo>
                  <a:lnTo>
                    <a:pt x="104" y="38"/>
                  </a:lnTo>
                  <a:lnTo>
                    <a:pt x="101" y="30"/>
                  </a:lnTo>
                  <a:lnTo>
                    <a:pt x="93" y="22"/>
                  </a:lnTo>
                  <a:lnTo>
                    <a:pt x="93" y="22"/>
                  </a:lnTo>
                  <a:lnTo>
                    <a:pt x="93" y="22"/>
                  </a:lnTo>
                  <a:close/>
                  <a:moveTo>
                    <a:pt x="39" y="90"/>
                  </a:moveTo>
                  <a:lnTo>
                    <a:pt x="39" y="27"/>
                  </a:lnTo>
                  <a:lnTo>
                    <a:pt x="60" y="27"/>
                  </a:lnTo>
                  <a:lnTo>
                    <a:pt x="60" y="27"/>
                  </a:lnTo>
                  <a:lnTo>
                    <a:pt x="69" y="30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7" y="38"/>
                  </a:lnTo>
                  <a:lnTo>
                    <a:pt x="79" y="46"/>
                  </a:lnTo>
                  <a:lnTo>
                    <a:pt x="79" y="46"/>
                  </a:lnTo>
                  <a:lnTo>
                    <a:pt x="77" y="52"/>
                  </a:lnTo>
                  <a:lnTo>
                    <a:pt x="74" y="57"/>
                  </a:lnTo>
                  <a:lnTo>
                    <a:pt x="74" y="57"/>
                  </a:lnTo>
                  <a:lnTo>
                    <a:pt x="69" y="62"/>
                  </a:lnTo>
                  <a:lnTo>
                    <a:pt x="79" y="90"/>
                  </a:lnTo>
                  <a:lnTo>
                    <a:pt x="69" y="90"/>
                  </a:lnTo>
                  <a:lnTo>
                    <a:pt x="58" y="62"/>
                  </a:lnTo>
                  <a:lnTo>
                    <a:pt x="47" y="62"/>
                  </a:lnTo>
                  <a:lnTo>
                    <a:pt x="47" y="90"/>
                  </a:lnTo>
                  <a:lnTo>
                    <a:pt x="39" y="90"/>
                  </a:lnTo>
                  <a:lnTo>
                    <a:pt x="39" y="90"/>
                  </a:lnTo>
                  <a:close/>
                  <a:moveTo>
                    <a:pt x="69" y="46"/>
                  </a:moveTo>
                  <a:lnTo>
                    <a:pt x="69" y="46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60" y="35"/>
                  </a:lnTo>
                  <a:lnTo>
                    <a:pt x="47" y="35"/>
                  </a:lnTo>
                  <a:lnTo>
                    <a:pt x="47" y="46"/>
                  </a:lnTo>
                  <a:lnTo>
                    <a:pt x="47" y="54"/>
                  </a:lnTo>
                  <a:lnTo>
                    <a:pt x="60" y="54"/>
                  </a:lnTo>
                  <a:lnTo>
                    <a:pt x="60" y="54"/>
                  </a:lnTo>
                  <a:lnTo>
                    <a:pt x="66" y="52"/>
                  </a:lnTo>
                  <a:lnTo>
                    <a:pt x="66" y="52"/>
                  </a:lnTo>
                  <a:lnTo>
                    <a:pt x="69" y="46"/>
                  </a:lnTo>
                  <a:lnTo>
                    <a:pt x="69" y="46"/>
                  </a:lnTo>
                  <a:lnTo>
                    <a:pt x="69" y="46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pic>
        <p:nvPicPr>
          <p:cNvPr id="17" name="Grafik 16" descr="logo_opp_rev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52476" y="6535148"/>
            <a:ext cx="1221081" cy="18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91" r:id="rId2"/>
    <p:sldLayoutId id="2147483693" r:id="rId3"/>
    <p:sldLayoutId id="2147483695" r:id="rId4"/>
    <p:sldLayoutId id="2147483696" r:id="rId5"/>
  </p:sldLayoutIdLst>
  <p:transition>
    <p:strips dir="ru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271463" indent="-271463" algn="l" rtl="0" eaLnBrk="1" fontAlgn="base" hangingPunct="1">
        <a:spcBef>
          <a:spcPct val="40000"/>
        </a:spcBef>
        <a:spcAft>
          <a:spcPct val="0"/>
        </a:spcAft>
        <a:buClr>
          <a:srgbClr val="AA272F"/>
        </a:buClr>
        <a:buSzPct val="70000"/>
        <a:buFont typeface="Webdings" pitchFamily="18" charset="2"/>
        <a:buChar char="4"/>
        <a:tabLst>
          <a:tab pos="271463" algn="l"/>
          <a:tab pos="719138" algn="l"/>
          <a:tab pos="1077913" algn="l"/>
        </a:tabLst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8288" algn="l" rtl="0" eaLnBrk="1" fontAlgn="base" hangingPunct="1">
        <a:spcBef>
          <a:spcPct val="40000"/>
        </a:spcBef>
        <a:spcAft>
          <a:spcPct val="0"/>
        </a:spcAft>
        <a:buChar char="–"/>
        <a:tabLst>
          <a:tab pos="271463" algn="l"/>
          <a:tab pos="719138" algn="l"/>
          <a:tab pos="1077913" algn="l"/>
        </a:tabLst>
        <a:defRPr sz="2000">
          <a:solidFill>
            <a:schemeClr val="tx1"/>
          </a:solidFill>
          <a:latin typeface="+mn-lt"/>
        </a:defRPr>
      </a:lvl2pPr>
      <a:lvl3pPr marL="1077913" indent="-179388" algn="l" rtl="0" eaLnBrk="1" fontAlgn="base" hangingPunct="1">
        <a:spcBef>
          <a:spcPct val="40000"/>
        </a:spcBef>
        <a:spcAft>
          <a:spcPct val="0"/>
        </a:spcAft>
        <a:buChar char="•"/>
        <a:tabLst>
          <a:tab pos="271463" algn="l"/>
          <a:tab pos="719138" algn="l"/>
          <a:tab pos="1077913" algn="l"/>
        </a:tabLst>
        <a:defRPr>
          <a:solidFill>
            <a:schemeClr val="tx1"/>
          </a:solidFill>
          <a:latin typeface="+mn-lt"/>
        </a:defRPr>
      </a:lvl3pPr>
      <a:lvl4pPr marL="1989138" indent="-342900" algn="l" rtl="0" eaLnBrk="1" fontAlgn="base" hangingPunct="1">
        <a:spcBef>
          <a:spcPct val="40000"/>
        </a:spcBef>
        <a:spcAft>
          <a:spcPct val="0"/>
        </a:spcAft>
        <a:tabLst>
          <a:tab pos="271463" algn="l"/>
          <a:tab pos="719138" algn="l"/>
          <a:tab pos="1077913" algn="l"/>
        </a:tabLst>
        <a:defRPr b="1">
          <a:solidFill>
            <a:schemeClr val="tx1"/>
          </a:solidFill>
          <a:latin typeface="Hypatia Sans Pro" pitchFamily="34" charset="0"/>
        </a:defRPr>
      </a:lvl4pPr>
      <a:lvl5pPr marL="2549525" indent="-3810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271463" algn="l"/>
          <a:tab pos="719138" algn="l"/>
          <a:tab pos="1077913" algn="l"/>
        </a:tabLst>
        <a:defRPr sz="2000">
          <a:solidFill>
            <a:srgbClr val="000033"/>
          </a:solidFill>
          <a:latin typeface="Times New Roman" pitchFamily="18" charset="0"/>
        </a:defRPr>
      </a:lvl5pPr>
      <a:lvl6pPr marL="3006725" indent="-3810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271463" algn="l"/>
          <a:tab pos="719138" algn="l"/>
          <a:tab pos="1077913" algn="l"/>
        </a:tabLst>
        <a:defRPr sz="2000">
          <a:solidFill>
            <a:srgbClr val="000033"/>
          </a:solidFill>
          <a:latin typeface="Times New Roman" pitchFamily="18" charset="0"/>
        </a:defRPr>
      </a:lvl6pPr>
      <a:lvl7pPr marL="3463925" indent="-3810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271463" algn="l"/>
          <a:tab pos="719138" algn="l"/>
          <a:tab pos="1077913" algn="l"/>
        </a:tabLst>
        <a:defRPr sz="2000">
          <a:solidFill>
            <a:srgbClr val="000033"/>
          </a:solidFill>
          <a:latin typeface="Times New Roman" pitchFamily="18" charset="0"/>
        </a:defRPr>
      </a:lvl7pPr>
      <a:lvl8pPr marL="3921125" indent="-3810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271463" algn="l"/>
          <a:tab pos="719138" algn="l"/>
          <a:tab pos="1077913" algn="l"/>
        </a:tabLst>
        <a:defRPr sz="2000">
          <a:solidFill>
            <a:srgbClr val="000033"/>
          </a:solidFill>
          <a:latin typeface="Times New Roman" pitchFamily="18" charset="0"/>
        </a:defRPr>
      </a:lvl8pPr>
      <a:lvl9pPr marL="4378325" indent="-3810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271463" algn="l"/>
          <a:tab pos="719138" algn="l"/>
          <a:tab pos="1077913" algn="l"/>
        </a:tabLst>
        <a:defRPr sz="2000">
          <a:solidFill>
            <a:srgbClr val="000033"/>
          </a:solidFill>
          <a:latin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476375" y="2492375"/>
            <a:ext cx="7488238" cy="2016125"/>
          </a:xfrm>
        </p:spPr>
        <p:txBody>
          <a:bodyPr/>
          <a:lstStyle/>
          <a:p>
            <a:pPr algn="ctr"/>
            <a:r>
              <a:rPr lang="de-DE" dirty="0" smtClean="0"/>
              <a:t>Java EE-Anwendungsentwicklung mit dem Oracle </a:t>
            </a:r>
            <a:r>
              <a:rPr lang="de-DE" dirty="0" err="1" smtClean="0"/>
              <a:t>Application</a:t>
            </a:r>
            <a:r>
              <a:rPr lang="de-DE" dirty="0" smtClean="0"/>
              <a:t> Development Framework </a:t>
            </a:r>
            <a:br>
              <a:rPr lang="de-DE" dirty="0" smtClean="0"/>
            </a:br>
            <a:r>
              <a:rPr lang="de-DE" dirty="0" smtClean="0"/>
              <a:t>(Oracle ADF)</a:t>
            </a:r>
            <a:endParaRPr lang="de-DE" dirty="0"/>
          </a:p>
        </p:txBody>
      </p:sp>
      <p:sp>
        <p:nvSpPr>
          <p:cNvPr id="368648" name="Rectangle 8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e-DE" dirty="0" smtClean="0"/>
              <a:t>Martin Kunze, 20.01.2011</a:t>
            </a:r>
            <a:endParaRPr lang="de-DE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Oracle ADF – Model</a:t>
            </a:r>
          </a:p>
        </p:txBody>
      </p:sp>
      <p:pic>
        <p:nvPicPr>
          <p:cNvPr id="4" name="Grafi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6693" y="1433359"/>
            <a:ext cx="6115050" cy="4181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0969994"/>
      </p:ext>
    </p:extLst>
  </p:cSld>
  <p:clrMapOvr>
    <a:masterClrMapping/>
  </p:clrMapOvr>
  <p:transition>
    <p:strips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Oracle </a:t>
            </a:r>
            <a:r>
              <a:rPr lang="de-DE" dirty="0" err="1" smtClean="0"/>
              <a:t>Taskflows</a:t>
            </a:r>
            <a:r>
              <a:rPr lang="de-DE" dirty="0" smtClean="0"/>
              <a:t> / ADF Controller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Erweiterung zum JSF Standard Page </a:t>
            </a:r>
            <a:r>
              <a:rPr lang="de-DE" dirty="0" smtClean="0"/>
              <a:t>Flow</a:t>
            </a:r>
          </a:p>
          <a:p>
            <a:r>
              <a:rPr lang="de-DE" dirty="0"/>
              <a:t>modularen Ansatz zur Definition der Ablaufsteuerung</a:t>
            </a:r>
          </a:p>
          <a:p>
            <a:endParaRPr lang="de-DE" dirty="0" smtClean="0"/>
          </a:p>
          <a:p>
            <a:r>
              <a:rPr lang="de-DE" dirty="0" smtClean="0"/>
              <a:t>Zusätzliche Funktionalität:</a:t>
            </a:r>
          </a:p>
          <a:p>
            <a:pPr lvl="1"/>
            <a:r>
              <a:rPr lang="de-DE" dirty="0"/>
              <a:t>Wiederverwendbarkeit von Seiten</a:t>
            </a:r>
          </a:p>
          <a:p>
            <a:pPr lvl="1"/>
            <a:r>
              <a:rPr lang="de-DE" dirty="0"/>
              <a:t>Ausführung von Code in einem Ablauf </a:t>
            </a:r>
            <a:endParaRPr lang="de-DE" dirty="0" smtClean="0"/>
          </a:p>
          <a:p>
            <a:pPr lvl="1"/>
            <a:r>
              <a:rPr lang="de-DE" dirty="0" err="1" smtClean="0"/>
              <a:t>Exceptionhandling</a:t>
            </a:r>
            <a:endParaRPr lang="de-DE" dirty="0" smtClean="0"/>
          </a:p>
          <a:p>
            <a:pPr lvl="1"/>
            <a:r>
              <a:rPr lang="de-DE" dirty="0"/>
              <a:t>Verwaltung des Session </a:t>
            </a:r>
            <a:r>
              <a:rPr lang="de-DE" dirty="0" smtClean="0"/>
              <a:t>State (Commit / Rollback / </a:t>
            </a:r>
            <a:r>
              <a:rPr lang="de-DE" dirty="0" err="1" smtClean="0"/>
              <a:t>Savepoints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Leicht mit ADF Security kombinierbar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9066075"/>
      </p:ext>
    </p:extLst>
  </p:cSld>
  <p:clrMapOvr>
    <a:masterClrMapping/>
  </p:clrMapOvr>
  <p:transition>
    <p:strips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Oracle </a:t>
            </a:r>
            <a:r>
              <a:rPr lang="de-DE" dirty="0" err="1" smtClean="0"/>
              <a:t>Taskflows</a:t>
            </a:r>
            <a:r>
              <a:rPr lang="de-DE" dirty="0" smtClean="0"/>
              <a:t> - Typen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 smtClean="0"/>
              <a:t>Bounded-Taskflow</a:t>
            </a:r>
            <a:endParaRPr lang="de-DE" dirty="0" smtClean="0"/>
          </a:p>
          <a:p>
            <a:pPr lvl="1"/>
            <a:r>
              <a:rPr lang="de-DE" dirty="0" smtClean="0"/>
              <a:t>Unterstützt keine multiplen Transaktionen für Data Controls die </a:t>
            </a:r>
            <a:r>
              <a:rPr lang="de-DE" dirty="0" err="1" smtClean="0"/>
              <a:t>geshared</a:t>
            </a:r>
            <a:r>
              <a:rPr lang="de-DE" dirty="0" smtClean="0"/>
              <a:t> werden</a:t>
            </a:r>
          </a:p>
          <a:p>
            <a:pPr lvl="1"/>
            <a:r>
              <a:rPr lang="de-DE" dirty="0" smtClean="0"/>
              <a:t>Können als Critical markiert werden (implizite </a:t>
            </a:r>
            <a:r>
              <a:rPr lang="de-DE" dirty="0" err="1" smtClean="0"/>
              <a:t>Savepoints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eigener Memory-</a:t>
            </a:r>
            <a:r>
              <a:rPr lang="de-DE" dirty="0" err="1" smtClean="0"/>
              <a:t>Scope</a:t>
            </a:r>
            <a:r>
              <a:rPr lang="de-DE" dirty="0" smtClean="0"/>
              <a:t> „</a:t>
            </a:r>
            <a:r>
              <a:rPr lang="de-DE" dirty="0" err="1" smtClean="0"/>
              <a:t>pageflowScope</a:t>
            </a:r>
            <a:r>
              <a:rPr lang="de-DE" dirty="0" smtClean="0"/>
              <a:t>“</a:t>
            </a:r>
          </a:p>
          <a:p>
            <a:pPr lvl="1"/>
            <a:r>
              <a:rPr lang="de-DE" dirty="0" smtClean="0"/>
              <a:t>Default </a:t>
            </a:r>
            <a:r>
              <a:rPr lang="de-DE" dirty="0" err="1" smtClean="0"/>
              <a:t>Activity</a:t>
            </a:r>
            <a:r>
              <a:rPr lang="de-DE" dirty="0" smtClean="0"/>
              <a:t> (zentraler Einstiegspunkt)</a:t>
            </a:r>
          </a:p>
          <a:p>
            <a:pPr lvl="1"/>
            <a:r>
              <a:rPr lang="de-DE" dirty="0" smtClean="0"/>
              <a:t>Ein- und Ausgabeparameter</a:t>
            </a:r>
          </a:p>
          <a:p>
            <a:r>
              <a:rPr lang="de-DE" dirty="0" err="1" smtClean="0"/>
              <a:t>Unbounded-Taskflows</a:t>
            </a:r>
            <a:endParaRPr lang="de-DE" dirty="0" smtClean="0"/>
          </a:p>
          <a:p>
            <a:pPr lvl="1"/>
            <a:r>
              <a:rPr lang="de-DE" dirty="0" smtClean="0"/>
              <a:t>Einstiegspunkt der Anwendung (Login, Home) jedoch kein eindeutige Einstiegspunkt</a:t>
            </a:r>
          </a:p>
          <a:p>
            <a:pPr lvl="1"/>
            <a:r>
              <a:rPr lang="de-DE" dirty="0" smtClean="0"/>
              <a:t>Meist nur 1 </a:t>
            </a:r>
            <a:r>
              <a:rPr lang="de-DE" dirty="0" err="1" smtClean="0"/>
              <a:t>Unbounded</a:t>
            </a:r>
            <a:r>
              <a:rPr lang="de-DE" dirty="0" smtClean="0"/>
              <a:t> </a:t>
            </a:r>
            <a:r>
              <a:rPr lang="de-DE" dirty="0" err="1" smtClean="0"/>
              <a:t>Taskflow</a:t>
            </a:r>
            <a:r>
              <a:rPr lang="de-DE" dirty="0" smtClean="0"/>
              <a:t> (adfc-config.xml) pro Anwendung</a:t>
            </a:r>
          </a:p>
          <a:p>
            <a:pPr lvl="1"/>
            <a:r>
              <a:rPr lang="de-DE" dirty="0" smtClean="0"/>
              <a:t>Keine Default </a:t>
            </a:r>
            <a:r>
              <a:rPr lang="de-DE" dirty="0" err="1" smtClean="0"/>
              <a:t>Activity</a:t>
            </a:r>
            <a:r>
              <a:rPr lang="de-DE" dirty="0" smtClean="0"/>
              <a:t> / nicht mittels ADF Security geschützt / keine Ein- und Ausgabeparameter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4604788"/>
      </p:ext>
    </p:extLst>
  </p:cSld>
  <p:clrMapOvr>
    <a:masterClrMapping/>
  </p:clrMapOvr>
  <p:transition>
    <p:strips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Oracle </a:t>
            </a:r>
            <a:r>
              <a:rPr lang="de-DE" dirty="0" err="1" smtClean="0"/>
              <a:t>Taskflows</a:t>
            </a:r>
            <a:endParaRPr lang="de-DE" dirty="0"/>
          </a:p>
        </p:txBody>
      </p:sp>
      <p:grpSp>
        <p:nvGrpSpPr>
          <p:cNvPr id="3" name="Gruppieren 16"/>
          <p:cNvGrpSpPr/>
          <p:nvPr/>
        </p:nvGrpSpPr>
        <p:grpSpPr>
          <a:xfrm>
            <a:off x="923128" y="1471778"/>
            <a:ext cx="7128792" cy="4261478"/>
            <a:chOff x="1058863" y="1966913"/>
            <a:chExt cx="6573838" cy="3987798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1058863" y="3582987"/>
              <a:ext cx="6573838" cy="2371724"/>
              <a:chOff x="667" y="2257"/>
              <a:chExt cx="4141" cy="1494"/>
            </a:xfrm>
          </p:grpSpPr>
          <p:pic>
            <p:nvPicPr>
              <p:cNvPr id="6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73" y="2290"/>
                <a:ext cx="4099" cy="79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</p:pic>
          <p:sp>
            <p:nvSpPr>
              <p:cNvPr id="7" name="AutoShape 4"/>
              <p:cNvSpPr>
                <a:spLocks noChangeArrowheads="1"/>
              </p:cNvSpPr>
              <p:nvPr/>
            </p:nvSpPr>
            <p:spPr bwMode="auto">
              <a:xfrm>
                <a:off x="667" y="2257"/>
                <a:ext cx="4141" cy="1234"/>
              </a:xfrm>
              <a:prstGeom prst="roundRect">
                <a:avLst>
                  <a:gd name="adj" fmla="val 16667"/>
                </a:avLst>
              </a:prstGeom>
              <a:noFill/>
              <a:ln w="38160">
                <a:solidFill>
                  <a:srgbClr val="77777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8" name="Text Box 5"/>
              <p:cNvSpPr txBox="1">
                <a:spLocks noChangeArrowheads="1"/>
              </p:cNvSpPr>
              <p:nvPr/>
            </p:nvSpPr>
            <p:spPr bwMode="auto">
              <a:xfrm>
                <a:off x="2123" y="3510"/>
                <a:ext cx="1340" cy="24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2160" tIns="46080" rIns="92160" bIns="46080">
                <a:spAutoFit/>
              </a:bodyPr>
              <a:lstStyle/>
              <a:p>
                <a:pPr marL="119063" indent="-114300" hangingPunct="1">
                  <a:lnSpc>
                    <a:spcPct val="100000"/>
                  </a:lnSpc>
                  <a:spcBef>
                    <a:spcPts val="1000"/>
                  </a:spcBef>
                  <a:buClrTx/>
                  <a:buFontTx/>
                  <a:buNone/>
                  <a:tabLst>
                    <a:tab pos="119063" algn="l"/>
                    <a:tab pos="566738" algn="l"/>
                    <a:tab pos="1016000" algn="l"/>
                    <a:tab pos="1465263" algn="l"/>
                    <a:tab pos="1914525" algn="l"/>
                    <a:tab pos="2363788" algn="l"/>
                    <a:tab pos="2813050" algn="l"/>
                    <a:tab pos="3262313" algn="l"/>
                    <a:tab pos="3711575" algn="l"/>
                    <a:tab pos="4160838" algn="l"/>
                    <a:tab pos="4610100" algn="l"/>
                    <a:tab pos="5059363" algn="l"/>
                    <a:tab pos="5508625" algn="l"/>
                    <a:tab pos="5957888" algn="l"/>
                    <a:tab pos="6407150" algn="l"/>
                    <a:tab pos="6856413" algn="l"/>
                    <a:tab pos="7305675" algn="l"/>
                    <a:tab pos="7754938" algn="l"/>
                    <a:tab pos="8204200" algn="l"/>
                    <a:tab pos="8653463" algn="l"/>
                    <a:tab pos="9102725" algn="l"/>
                  </a:tabLst>
                </a:pPr>
                <a:r>
                  <a:rPr lang="en-US" sz="1600" dirty="0">
                    <a:solidFill>
                      <a:srgbClr val="000000"/>
                    </a:solidFill>
                    <a:latin typeface="+mj-lt"/>
                    <a:ea typeface="SimSun" charset="0"/>
                    <a:cs typeface="SimSun" charset="0"/>
                  </a:rPr>
                  <a:t>Bounded Task Flow </a:t>
                </a:r>
              </a:p>
            </p:txBody>
          </p:sp>
        </p:grp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4629150" y="2365375"/>
              <a:ext cx="2009775" cy="1508125"/>
            </a:xfrm>
            <a:prstGeom prst="line">
              <a:avLst/>
            </a:prstGeom>
            <a:noFill/>
            <a:ln w="28440">
              <a:solidFill>
                <a:srgbClr val="FD0000"/>
              </a:solidFill>
              <a:prstDash val="dash"/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pic>
          <p:nvPicPr>
            <p:cNvPr id="10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10025" y="1966913"/>
              <a:ext cx="628650" cy="704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1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27175" y="1966913"/>
              <a:ext cx="695325" cy="7334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2170113" y="2352675"/>
              <a:ext cx="184785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1379538" y="2728913"/>
              <a:ext cx="1030287" cy="244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2160" tIns="46080" rIns="92160" bIns="46080">
              <a:spAutoFit/>
            </a:bodyPr>
            <a:lstStyle/>
            <a:p>
              <a:pPr marL="119063" indent="-114300" hangingPunct="1">
                <a:lnSpc>
                  <a:spcPct val="100000"/>
                </a:lnSpc>
                <a:spcBef>
                  <a:spcPts val="625"/>
                </a:spcBef>
                <a:buClrTx/>
                <a:buFontTx/>
                <a:buNone/>
                <a:tabLst>
                  <a:tab pos="119063" algn="l"/>
                  <a:tab pos="566738" algn="l"/>
                  <a:tab pos="1016000" algn="l"/>
                  <a:tab pos="1465263" algn="l"/>
                  <a:tab pos="1914525" algn="l"/>
                  <a:tab pos="2363788" algn="l"/>
                  <a:tab pos="2813050" algn="l"/>
                  <a:tab pos="3262313" algn="l"/>
                  <a:tab pos="3711575" algn="l"/>
                  <a:tab pos="4160838" algn="l"/>
                  <a:tab pos="4610100" algn="l"/>
                  <a:tab pos="5059363" algn="l"/>
                  <a:tab pos="5508625" algn="l"/>
                  <a:tab pos="5957888" algn="l"/>
                  <a:tab pos="6407150" algn="l"/>
                  <a:tab pos="6856413" algn="l"/>
                  <a:tab pos="7305675" algn="l"/>
                  <a:tab pos="7754938" algn="l"/>
                  <a:tab pos="8204200" algn="l"/>
                  <a:tab pos="8653463" algn="l"/>
                  <a:tab pos="9102725" algn="l"/>
                </a:tabLst>
              </a:pPr>
              <a:r>
                <a:rPr lang="de-DE" sz="1000">
                  <a:solidFill>
                    <a:srgbClr val="000000"/>
                  </a:solidFill>
                  <a:ea typeface="SimSun" charset="0"/>
                  <a:cs typeface="SimSun" charset="0"/>
                </a:rPr>
                <a:t>editRecord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638425" y="2138363"/>
              <a:ext cx="890588" cy="244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2160" tIns="46080" rIns="92160" bIns="46080">
              <a:spAutoFit/>
            </a:bodyPr>
            <a:lstStyle/>
            <a:p>
              <a:pPr marL="119063" indent="-114300" hangingPunct="1">
                <a:lnSpc>
                  <a:spcPct val="100000"/>
                </a:lnSpc>
                <a:spcBef>
                  <a:spcPts val="625"/>
                </a:spcBef>
                <a:buClrTx/>
                <a:buFontTx/>
                <a:buNone/>
                <a:tabLst>
                  <a:tab pos="119063" algn="l"/>
                  <a:tab pos="566738" algn="l"/>
                  <a:tab pos="1016000" algn="l"/>
                  <a:tab pos="1465263" algn="l"/>
                  <a:tab pos="1914525" algn="l"/>
                  <a:tab pos="2363788" algn="l"/>
                  <a:tab pos="2813050" algn="l"/>
                  <a:tab pos="3262313" algn="l"/>
                  <a:tab pos="3711575" algn="l"/>
                  <a:tab pos="4160838" algn="l"/>
                  <a:tab pos="4610100" algn="l"/>
                  <a:tab pos="5059363" algn="l"/>
                  <a:tab pos="5508625" algn="l"/>
                  <a:tab pos="5957888" algn="l"/>
                  <a:tab pos="6407150" algn="l"/>
                  <a:tab pos="6856413" algn="l"/>
                  <a:tab pos="7305675" algn="l"/>
                  <a:tab pos="7754938" algn="l"/>
                  <a:tab pos="8204200" algn="l"/>
                  <a:tab pos="8653463" algn="l"/>
                  <a:tab pos="9102725" algn="l"/>
                </a:tabLst>
              </a:pPr>
              <a:r>
                <a:rPr lang="de-DE" sz="1000">
                  <a:solidFill>
                    <a:srgbClr val="000000"/>
                  </a:solidFill>
                  <a:ea typeface="SimSun" charset="0"/>
                  <a:cs typeface="SimSun" charset="0"/>
                </a:rPr>
                <a:t>addCust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668713" y="2681288"/>
              <a:ext cx="1323975" cy="244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2160" tIns="46080" rIns="92160" bIns="46080">
              <a:spAutoFit/>
            </a:bodyPr>
            <a:lstStyle/>
            <a:p>
              <a:pPr marL="119063" indent="-114300" hangingPunct="1">
                <a:lnSpc>
                  <a:spcPct val="100000"/>
                </a:lnSpc>
                <a:spcBef>
                  <a:spcPts val="625"/>
                </a:spcBef>
                <a:buClrTx/>
                <a:buFontTx/>
                <a:buNone/>
                <a:tabLst>
                  <a:tab pos="119063" algn="l"/>
                  <a:tab pos="566738" algn="l"/>
                  <a:tab pos="1016000" algn="l"/>
                  <a:tab pos="1465263" algn="l"/>
                  <a:tab pos="1914525" algn="l"/>
                  <a:tab pos="2363788" algn="l"/>
                  <a:tab pos="2813050" algn="l"/>
                  <a:tab pos="3262313" algn="l"/>
                  <a:tab pos="3711575" algn="l"/>
                  <a:tab pos="4160838" algn="l"/>
                  <a:tab pos="4610100" algn="l"/>
                  <a:tab pos="5059363" algn="l"/>
                  <a:tab pos="5508625" algn="l"/>
                  <a:tab pos="5957888" algn="l"/>
                  <a:tab pos="6407150" algn="l"/>
                  <a:tab pos="6856413" algn="l"/>
                  <a:tab pos="7305675" algn="l"/>
                  <a:tab pos="7754938" algn="l"/>
                  <a:tab pos="8204200" algn="l"/>
                  <a:tab pos="8653463" algn="l"/>
                  <a:tab pos="9102725" algn="l"/>
                </a:tabLst>
              </a:pPr>
              <a:r>
                <a:rPr lang="de-DE" sz="1000">
                  <a:solidFill>
                    <a:srgbClr val="000000"/>
                  </a:solidFill>
                  <a:ea typeface="SimSun" charset="0"/>
                  <a:cs typeface="SimSun" charset="0"/>
                </a:rPr>
                <a:t>createCustomer</a:t>
              </a: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H="1">
              <a:off x="1995488" y="2365375"/>
              <a:ext cx="2038350" cy="1517650"/>
            </a:xfrm>
            <a:prstGeom prst="line">
              <a:avLst/>
            </a:prstGeom>
            <a:noFill/>
            <a:ln w="28440">
              <a:solidFill>
                <a:srgbClr val="FD0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ADF Faces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&gt;100 User </a:t>
            </a:r>
            <a:r>
              <a:rPr lang="de-DE" dirty="0" smtClean="0"/>
              <a:t>Interface-Komponenten auf Basis der JSF APIs</a:t>
            </a:r>
            <a:endParaRPr lang="de-DE" dirty="0"/>
          </a:p>
          <a:p>
            <a:r>
              <a:rPr lang="de-DE" dirty="0" smtClean="0"/>
              <a:t>Version 10g </a:t>
            </a:r>
            <a:r>
              <a:rPr lang="de-DE" dirty="0" smtClean="0">
                <a:sym typeface="Wingdings" pitchFamily="2" charset="2"/>
              </a:rPr>
              <a:t>an Apache verschenkt  Apache-</a:t>
            </a:r>
            <a:r>
              <a:rPr lang="de-DE" dirty="0" err="1" smtClean="0">
                <a:sym typeface="Wingdings" pitchFamily="2" charset="2"/>
              </a:rPr>
              <a:t>MyFaces</a:t>
            </a:r>
            <a:r>
              <a:rPr lang="de-DE" dirty="0" smtClean="0">
                <a:sym typeface="Wingdings" pitchFamily="2" charset="2"/>
              </a:rPr>
              <a:t>-Trinidad</a:t>
            </a:r>
          </a:p>
          <a:p>
            <a:r>
              <a:rPr lang="de-DE" dirty="0" smtClean="0">
                <a:sym typeface="Wingdings" pitchFamily="2" charset="2"/>
              </a:rPr>
              <a:t>Funktionalität:</a:t>
            </a:r>
          </a:p>
          <a:p>
            <a:pPr lvl="1"/>
            <a:r>
              <a:rPr lang="de-DE" dirty="0" err="1" smtClean="0">
                <a:sym typeface="Wingdings" pitchFamily="2" charset="2"/>
              </a:rPr>
              <a:t>Skinning</a:t>
            </a:r>
            <a:r>
              <a:rPr lang="de-DE" dirty="0" smtClean="0">
                <a:sym typeface="Wingdings" pitchFamily="2" charset="2"/>
              </a:rPr>
              <a:t> / </a:t>
            </a:r>
            <a:r>
              <a:rPr lang="de-DE" dirty="0" err="1" smtClean="0">
                <a:sym typeface="Wingdings" pitchFamily="2" charset="2"/>
              </a:rPr>
              <a:t>Templating</a:t>
            </a:r>
            <a:endParaRPr lang="de-DE" dirty="0" smtClean="0">
              <a:sym typeface="Wingdings" pitchFamily="2" charset="2"/>
            </a:endParaRPr>
          </a:p>
          <a:p>
            <a:pPr lvl="1"/>
            <a:r>
              <a:rPr lang="de-DE" dirty="0">
                <a:sym typeface="Wingdings" pitchFamily="2" charset="2"/>
              </a:rPr>
              <a:t>Drag- &amp; </a:t>
            </a:r>
            <a:r>
              <a:rPr lang="de-DE" dirty="0" smtClean="0">
                <a:sym typeface="Wingdings" pitchFamily="2" charset="2"/>
              </a:rPr>
              <a:t>Drop</a:t>
            </a:r>
          </a:p>
          <a:p>
            <a:pPr lvl="1"/>
            <a:r>
              <a:rPr lang="de-DE" dirty="0" smtClean="0">
                <a:sym typeface="Wingdings" pitchFamily="2" charset="2"/>
              </a:rPr>
              <a:t>Dialog- / Popup</a:t>
            </a:r>
          </a:p>
          <a:p>
            <a:pPr lvl="1"/>
            <a:r>
              <a:rPr lang="de-DE" dirty="0">
                <a:sym typeface="Wingdings" pitchFamily="2" charset="2"/>
              </a:rPr>
              <a:t>Partial Page Rendering (PPR</a:t>
            </a:r>
            <a:r>
              <a:rPr lang="de-DE" dirty="0" smtClean="0">
                <a:sym typeface="Wingdings" pitchFamily="2" charset="2"/>
              </a:rPr>
              <a:t>)</a:t>
            </a:r>
          </a:p>
          <a:p>
            <a:pPr lvl="1"/>
            <a:r>
              <a:rPr lang="de-DE" dirty="0" smtClean="0">
                <a:sym typeface="Wingdings" pitchFamily="2" charset="2"/>
              </a:rPr>
              <a:t>Datenvisualisierungskomponenten (</a:t>
            </a:r>
            <a:r>
              <a:rPr lang="de-DE" dirty="0" err="1" smtClean="0">
                <a:sym typeface="Wingdings" pitchFamily="2" charset="2"/>
              </a:rPr>
              <a:t>Maps</a:t>
            </a:r>
            <a:r>
              <a:rPr lang="de-DE" dirty="0" smtClean="0">
                <a:sym typeface="Wingdings" pitchFamily="2" charset="2"/>
              </a:rPr>
              <a:t>, </a:t>
            </a:r>
            <a:r>
              <a:rPr lang="de-DE" dirty="0" err="1" smtClean="0">
                <a:sym typeface="Wingdings" pitchFamily="2" charset="2"/>
              </a:rPr>
              <a:t>Hierarchy</a:t>
            </a:r>
            <a:r>
              <a:rPr lang="de-DE" dirty="0" smtClean="0">
                <a:sym typeface="Wingdings" pitchFamily="2" charset="2"/>
              </a:rPr>
              <a:t> Viewer)</a:t>
            </a:r>
          </a:p>
          <a:p>
            <a:pPr lvl="1"/>
            <a:endParaRPr lang="de-DE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22429743"/>
      </p:ext>
    </p:extLst>
  </p:cSld>
  <p:clrMapOvr>
    <a:masterClrMapping/>
  </p:clrMapOvr>
  <p:transition>
    <p:strips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dirty="0" smtClean="0">
                <a:solidFill>
                  <a:srgbClr val="000000"/>
                </a:solidFill>
                <a:ea typeface="SimSun" charset="0"/>
                <a:cs typeface="SimSun" charset="0"/>
              </a:rPr>
              <a:t>Zusammenfassung der Architektur</a:t>
            </a:r>
            <a:endParaRPr lang="de-DE" dirty="0">
              <a:solidFill>
                <a:srgbClr val="000000"/>
              </a:solidFill>
              <a:ea typeface="SimSun" charset="0"/>
              <a:cs typeface="SimSun" charset="0"/>
            </a:endParaRPr>
          </a:p>
        </p:txBody>
      </p:sp>
      <p:pic>
        <p:nvPicPr>
          <p:cNvPr id="4" name="Inhaltsplatzhalter 3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484784"/>
            <a:ext cx="669674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entwickle ich mit Oracle ADF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Oracle </a:t>
            </a:r>
            <a:r>
              <a:rPr lang="en-US" dirty="0" smtClean="0"/>
              <a:t>JDeveloper 11g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primäre</a:t>
            </a:r>
            <a:r>
              <a:rPr lang="en-US" dirty="0" smtClean="0"/>
              <a:t> IDE</a:t>
            </a:r>
          </a:p>
          <a:p>
            <a:r>
              <a:rPr lang="de-DE" dirty="0"/>
              <a:t>Integrierte Entwicklungsumgebung</a:t>
            </a:r>
          </a:p>
          <a:p>
            <a:pPr lvl="1"/>
            <a:r>
              <a:rPr lang="de-DE" dirty="0"/>
              <a:t>Unterstützung des vollständigen Entwicklungszyklus</a:t>
            </a:r>
          </a:p>
          <a:p>
            <a:pPr lvl="1"/>
            <a:r>
              <a:rPr lang="de-DE" dirty="0"/>
              <a:t>Entwicklungsumgebung für Java, XML, Web Services, SQL, </a:t>
            </a:r>
            <a:r>
              <a:rPr lang="de-DE" dirty="0" smtClean="0"/>
              <a:t>PL/SQL, …</a:t>
            </a:r>
            <a:endParaRPr lang="de-DE" dirty="0"/>
          </a:p>
          <a:p>
            <a:pPr lvl="1"/>
            <a:r>
              <a:rPr lang="de-DE" dirty="0"/>
              <a:t>Integrierter </a:t>
            </a:r>
            <a:r>
              <a:rPr lang="de-DE" dirty="0" err="1"/>
              <a:t>Application</a:t>
            </a:r>
            <a:r>
              <a:rPr lang="de-DE" dirty="0"/>
              <a:t> Server – </a:t>
            </a:r>
            <a:r>
              <a:rPr lang="de-DE" dirty="0" err="1"/>
              <a:t>WebLogic</a:t>
            </a:r>
            <a:r>
              <a:rPr lang="de-DE" dirty="0"/>
              <a:t> Server</a:t>
            </a:r>
          </a:p>
          <a:p>
            <a:pPr lvl="1"/>
            <a:r>
              <a:rPr lang="de-DE" dirty="0"/>
              <a:t>IDE für Fusion- und Fusion Middleware-Projekte</a:t>
            </a:r>
          </a:p>
          <a:p>
            <a:r>
              <a:rPr lang="de-DE" dirty="0" smtClean="0"/>
              <a:t>JEE-Anwendungsentwicklung</a:t>
            </a:r>
            <a:endParaRPr lang="de-DE" dirty="0"/>
          </a:p>
          <a:p>
            <a:pPr lvl="1"/>
            <a:r>
              <a:rPr lang="de-DE" dirty="0"/>
              <a:t>UML-Modellierung</a:t>
            </a:r>
          </a:p>
          <a:p>
            <a:pPr lvl="1"/>
            <a:r>
              <a:rPr lang="de-DE" dirty="0"/>
              <a:t>Entwicklung von Java-Clients</a:t>
            </a:r>
            <a:r>
              <a:rPr lang="de-DE" dirty="0" smtClean="0"/>
              <a:t>, JSP</a:t>
            </a:r>
            <a:r>
              <a:rPr lang="de-DE" dirty="0"/>
              <a:t>, JSF, Servlets, Java </a:t>
            </a:r>
            <a:r>
              <a:rPr lang="de-DE" dirty="0" err="1"/>
              <a:t>Beans</a:t>
            </a:r>
            <a:r>
              <a:rPr lang="de-DE" dirty="0"/>
              <a:t>, EJBs, ...</a:t>
            </a:r>
          </a:p>
          <a:p>
            <a:pPr lvl="1"/>
            <a:r>
              <a:rPr lang="de-DE" dirty="0"/>
              <a:t>Unterstützung für Open Source Software </a:t>
            </a:r>
            <a:r>
              <a:rPr lang="de-DE" dirty="0" smtClean="0"/>
              <a:t>(</a:t>
            </a:r>
            <a:r>
              <a:rPr lang="de-DE" dirty="0" err="1" smtClean="0"/>
              <a:t>Ant</a:t>
            </a:r>
            <a:r>
              <a:rPr lang="de-DE" dirty="0"/>
              <a:t>, </a:t>
            </a:r>
            <a:r>
              <a:rPr lang="de-DE" dirty="0" err="1"/>
              <a:t>JUnit</a:t>
            </a:r>
            <a:r>
              <a:rPr lang="de-DE" dirty="0"/>
              <a:t>, ...)</a:t>
            </a:r>
          </a:p>
          <a:p>
            <a:r>
              <a:rPr lang="de-DE" dirty="0" smtClean="0"/>
              <a:t>kostenfrei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6548088"/>
      </p:ext>
    </p:extLst>
  </p:cSld>
  <p:clrMapOvr>
    <a:masterClrMapping/>
  </p:clrMapOvr>
  <p:transition>
    <p:strips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Demo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500" cy="46799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000" dirty="0" smtClean="0"/>
              <a:t>DEMO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622542023"/>
      </p:ext>
    </p:extLst>
  </p:cSld>
  <p:clrMapOvr>
    <a:masterClrMapping/>
  </p:clrMapOvr>
  <p:transition>
    <p:strips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de-DE" smtClean="0"/>
              <a:t>Oracle und Oracle ADF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341438"/>
            <a:ext cx="8064500" cy="4823866"/>
          </a:xfrm>
        </p:spPr>
        <p:txBody>
          <a:bodyPr anchor="t" anchorCtr="0">
            <a:normAutofit/>
          </a:bodyPr>
          <a:lstStyle/>
          <a:p>
            <a:r>
              <a:rPr lang="de-DE" sz="2000" dirty="0" smtClean="0"/>
              <a:t>Oracle entwickelt intern alle Fusion-Anwendungen mit ADF</a:t>
            </a:r>
          </a:p>
          <a:p>
            <a:r>
              <a:rPr lang="de-DE" sz="2000" dirty="0" smtClean="0"/>
              <a:t>Vorgaben für die Weiterentwicklung von ADF kommen primär von Oracle selbst</a:t>
            </a:r>
          </a:p>
          <a:p>
            <a:r>
              <a:rPr lang="de-DE" sz="2000" dirty="0" smtClean="0"/>
              <a:t>ADF wird in vielen weiteren Oracle-Produkten verwendet</a:t>
            </a:r>
            <a:br>
              <a:rPr lang="de-DE" sz="2000" dirty="0" smtClean="0"/>
            </a:br>
            <a:r>
              <a:rPr lang="de-DE" sz="2000" dirty="0" smtClean="0"/>
              <a:t>(Enterprise Manager, Webcenter, BPEL </a:t>
            </a:r>
            <a:r>
              <a:rPr lang="de-DE" sz="2000" dirty="0" err="1" smtClean="0"/>
              <a:t>Process</a:t>
            </a:r>
            <a:r>
              <a:rPr lang="de-DE" sz="2000" dirty="0" smtClean="0"/>
              <a:t> Manager</a:t>
            </a:r>
            <a:r>
              <a:rPr lang="de-DE" sz="2000" dirty="0"/>
              <a:t>,</a:t>
            </a:r>
            <a:r>
              <a:rPr lang="de-DE" sz="2000" dirty="0" smtClean="0"/>
              <a:t> …)</a:t>
            </a:r>
          </a:p>
          <a:p>
            <a:r>
              <a:rPr lang="de-DE" sz="2000" dirty="0" smtClean="0"/>
              <a:t>Hinweis</a:t>
            </a:r>
            <a:r>
              <a:rPr lang="de-DE" sz="2000" dirty="0"/>
              <a:t>: Entwicklungszeit der Oracle Fusion Applications 2005 bis September 2010 </a:t>
            </a:r>
            <a:endParaRPr lang="de-DE" sz="2000" dirty="0" smtClean="0"/>
          </a:p>
          <a:p>
            <a:pPr lvl="1">
              <a:lnSpc>
                <a:spcPct val="80000"/>
              </a:lnSpc>
            </a:pPr>
            <a:r>
              <a:rPr lang="de-DE" sz="1900" dirty="0"/>
              <a:t>neue Anforderungen führen zu ständigen Anpassungen/Erweiterungen </a:t>
            </a:r>
          </a:p>
          <a:p>
            <a:pPr lvl="1">
              <a:lnSpc>
                <a:spcPct val="80000"/>
              </a:lnSpc>
            </a:pPr>
            <a:r>
              <a:rPr lang="de-DE" sz="1900" dirty="0"/>
              <a:t>Support für Java EE 6 innerhalb des Jahres 2011 erwartet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Vorteile von ADF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de-DE" dirty="0"/>
              <a:t>basiert auf </a:t>
            </a:r>
            <a:r>
              <a:rPr lang="de-DE" dirty="0" smtClean="0"/>
              <a:t>JEE-Industriestandard</a:t>
            </a:r>
          </a:p>
          <a:p>
            <a:r>
              <a:rPr lang="de-DE" dirty="0"/>
              <a:t>deklarative Entwicklung </a:t>
            </a:r>
            <a:r>
              <a:rPr lang="de-DE" dirty="0" smtClean="0">
                <a:sym typeface="Wingdings" pitchFamily="2" charset="2"/>
              </a:rPr>
              <a:t></a:t>
            </a:r>
            <a:r>
              <a:rPr lang="de-DE" dirty="0" smtClean="0"/>
              <a:t> </a:t>
            </a:r>
            <a:r>
              <a:rPr lang="de-DE" dirty="0"/>
              <a:t>höhere Produktivität bei </a:t>
            </a:r>
            <a:r>
              <a:rPr lang="de-DE" dirty="0" smtClean="0"/>
              <a:t>Entwicklung</a:t>
            </a:r>
          </a:p>
          <a:p>
            <a:pPr lvl="1"/>
            <a:r>
              <a:rPr lang="de-DE" dirty="0" err="1"/>
              <a:t>Persistenzschicht</a:t>
            </a:r>
            <a:r>
              <a:rPr lang="de-DE" dirty="0"/>
              <a:t>: ADF BC vs. JPA/</a:t>
            </a:r>
            <a:r>
              <a:rPr lang="de-DE" dirty="0" err="1"/>
              <a:t>Hibernate</a:t>
            </a:r>
            <a:endParaRPr lang="de-DE" dirty="0"/>
          </a:p>
          <a:p>
            <a:pPr lvl="1"/>
            <a:r>
              <a:rPr lang="de-DE" dirty="0"/>
              <a:t>Präsentationsschicht: Data Controls vs. manuelles </a:t>
            </a:r>
            <a:r>
              <a:rPr lang="de-DE" dirty="0" smtClean="0"/>
              <a:t>Binding</a:t>
            </a:r>
          </a:p>
          <a:p>
            <a:r>
              <a:rPr lang="de-DE" dirty="0">
                <a:sym typeface="Wingdings" pitchFamily="2" charset="2"/>
              </a:rPr>
              <a:t>optimierte </a:t>
            </a:r>
            <a:r>
              <a:rPr lang="de-DE" dirty="0" err="1">
                <a:sym typeface="Wingdings" pitchFamily="2" charset="2"/>
              </a:rPr>
              <a:t>Persistenzschicht</a:t>
            </a:r>
            <a:r>
              <a:rPr lang="de-DE" dirty="0">
                <a:sym typeface="Wingdings" pitchFamily="2" charset="2"/>
              </a:rPr>
              <a:t> für </a:t>
            </a:r>
            <a:r>
              <a:rPr lang="de-DE" dirty="0" err="1">
                <a:sym typeface="Wingdings" pitchFamily="2" charset="2"/>
              </a:rPr>
              <a:t>Lazy-Loading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i.V.m</a:t>
            </a:r>
            <a:r>
              <a:rPr lang="de-DE" dirty="0">
                <a:sym typeface="Wingdings" pitchFamily="2" charset="2"/>
              </a:rPr>
              <a:t>. </a:t>
            </a:r>
            <a:r>
              <a:rPr lang="de-DE" dirty="0" smtClean="0">
                <a:sym typeface="Wingdings" pitchFamily="2" charset="2"/>
              </a:rPr>
              <a:t>Ajax</a:t>
            </a:r>
          </a:p>
          <a:p>
            <a:r>
              <a:rPr lang="de-DE" dirty="0">
                <a:sym typeface="Wingdings" pitchFamily="2" charset="2"/>
              </a:rPr>
              <a:t>Integration von PL/SQL Aufrufen in das Middleware Transaktionskonzept</a:t>
            </a:r>
          </a:p>
          <a:p>
            <a:r>
              <a:rPr lang="de-DE" dirty="0" err="1">
                <a:sym typeface="Wingdings" pitchFamily="2" charset="2"/>
              </a:rPr>
              <a:t>Paging</a:t>
            </a:r>
            <a:r>
              <a:rPr lang="de-DE" dirty="0">
                <a:sym typeface="Wingdings" pitchFamily="2" charset="2"/>
              </a:rPr>
              <a:t> von großen Datenmengen in Tabellen und </a:t>
            </a:r>
            <a:r>
              <a:rPr lang="de-DE" dirty="0" smtClean="0">
                <a:sym typeface="Wingdings" pitchFamily="2" charset="2"/>
              </a:rPr>
              <a:t>Bäumen</a:t>
            </a:r>
          </a:p>
          <a:p>
            <a:r>
              <a:rPr lang="de-DE" dirty="0" smtClean="0">
                <a:sym typeface="Wingdings" pitchFamily="2" charset="2"/>
              </a:rPr>
              <a:t>Dokumentation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7824870"/>
      </p:ext>
    </p:extLst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196752"/>
            <a:ext cx="8064500" cy="4968552"/>
          </a:xfrm>
        </p:spPr>
        <p:txBody>
          <a:bodyPr anchor="t" anchorCtr="0">
            <a:normAutofit lnSpcReduction="10000"/>
          </a:bodyPr>
          <a:lstStyle/>
          <a:p>
            <a:r>
              <a:rPr lang="de-DE" dirty="0" smtClean="0"/>
              <a:t>Oracle ADF 11g: Überblick</a:t>
            </a:r>
          </a:p>
          <a:p>
            <a:pPr lvl="1"/>
            <a:r>
              <a:rPr lang="de-DE" dirty="0" smtClean="0"/>
              <a:t>Warum ADF?</a:t>
            </a:r>
          </a:p>
          <a:p>
            <a:pPr lvl="1"/>
            <a:r>
              <a:rPr lang="de-DE"/>
              <a:t>Oracle und </a:t>
            </a:r>
            <a:r>
              <a:rPr lang="de-DE"/>
              <a:t>Oracle </a:t>
            </a:r>
            <a:r>
              <a:rPr lang="de-DE" smtClean="0"/>
              <a:t>ADF</a:t>
            </a:r>
            <a:endParaRPr lang="de-DE" smtClean="0"/>
          </a:p>
          <a:p>
            <a:pPr lvl="1"/>
            <a:r>
              <a:rPr lang="de-DE" dirty="0" smtClean="0"/>
              <a:t>Was </a:t>
            </a:r>
            <a:r>
              <a:rPr lang="de-DE" dirty="0" smtClean="0"/>
              <a:t>ist ADF? / Architektur</a:t>
            </a:r>
          </a:p>
          <a:p>
            <a:pPr lvl="1"/>
            <a:r>
              <a:rPr lang="de-DE" dirty="0" smtClean="0"/>
              <a:t>ADF BC</a:t>
            </a:r>
          </a:p>
          <a:p>
            <a:pPr lvl="1"/>
            <a:r>
              <a:rPr lang="de-DE" dirty="0" smtClean="0"/>
              <a:t>ADF Model</a:t>
            </a:r>
          </a:p>
          <a:p>
            <a:pPr lvl="1"/>
            <a:r>
              <a:rPr lang="de-DE" dirty="0" smtClean="0"/>
              <a:t>ADF Controller / ADF </a:t>
            </a:r>
            <a:r>
              <a:rPr lang="de-DE" dirty="0" err="1" smtClean="0"/>
              <a:t>Taskflow</a:t>
            </a:r>
            <a:endParaRPr lang="de-DE" dirty="0" smtClean="0"/>
          </a:p>
          <a:p>
            <a:pPr lvl="1"/>
            <a:r>
              <a:rPr lang="de-DE" dirty="0" smtClean="0"/>
              <a:t>ADF Faces</a:t>
            </a:r>
          </a:p>
          <a:p>
            <a:pPr lvl="1"/>
            <a:r>
              <a:rPr lang="de-DE" dirty="0" smtClean="0"/>
              <a:t>Wie </a:t>
            </a:r>
            <a:r>
              <a:rPr lang="de-DE" dirty="0"/>
              <a:t>entwickle ich mit Oracle </a:t>
            </a:r>
            <a:r>
              <a:rPr lang="de-DE" dirty="0" smtClean="0"/>
              <a:t>ADF?</a:t>
            </a:r>
          </a:p>
          <a:p>
            <a:r>
              <a:rPr lang="de-DE" dirty="0" smtClean="0"/>
              <a:t>DEMO</a:t>
            </a:r>
          </a:p>
          <a:p>
            <a:r>
              <a:rPr lang="de-DE" dirty="0" smtClean="0"/>
              <a:t>Vorteil </a:t>
            </a:r>
            <a:r>
              <a:rPr lang="de-DE" dirty="0" smtClean="0"/>
              <a:t>/ Nachteile</a:t>
            </a:r>
          </a:p>
          <a:p>
            <a:r>
              <a:rPr lang="de-DE" dirty="0" smtClean="0"/>
              <a:t>Fazit</a:t>
            </a:r>
          </a:p>
          <a:p>
            <a:endParaRPr lang="de-DE" dirty="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Nachteile von ADF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de-DE" dirty="0" smtClean="0"/>
              <a:t>Lizenzkostenpflichtig</a:t>
            </a:r>
          </a:p>
          <a:p>
            <a:r>
              <a:rPr lang="de-DE" dirty="0" smtClean="0"/>
              <a:t>aktuell nur für Oracle </a:t>
            </a:r>
            <a:r>
              <a:rPr lang="de-DE" dirty="0" err="1" smtClean="0"/>
              <a:t>Weblogic</a:t>
            </a:r>
            <a:r>
              <a:rPr lang="de-DE" dirty="0"/>
              <a:t> 11g </a:t>
            </a:r>
            <a:r>
              <a:rPr lang="de-DE" dirty="0" smtClean="0"/>
              <a:t>/ </a:t>
            </a:r>
            <a:r>
              <a:rPr lang="de-DE" dirty="0"/>
              <a:t>IBM </a:t>
            </a:r>
            <a:r>
              <a:rPr lang="de-DE" dirty="0" err="1" smtClean="0"/>
              <a:t>WebSphere</a:t>
            </a:r>
            <a:r>
              <a:rPr lang="de-DE" dirty="0" smtClean="0"/>
              <a:t> </a:t>
            </a:r>
            <a:r>
              <a:rPr lang="de-DE" dirty="0" err="1" smtClean="0"/>
              <a:t>supported</a:t>
            </a:r>
            <a:endParaRPr lang="de-DE" dirty="0" smtClean="0"/>
          </a:p>
          <a:p>
            <a:r>
              <a:rPr lang="de-DE" dirty="0" smtClean="0"/>
              <a:t>JDeveloper 11g </a:t>
            </a:r>
          </a:p>
          <a:p>
            <a:pPr lvl="1"/>
            <a:r>
              <a:rPr lang="de-DE" dirty="0" smtClean="0"/>
              <a:t>ungewohnte Umgebung für viele Entwickler</a:t>
            </a:r>
          </a:p>
          <a:p>
            <a:pPr lvl="1"/>
            <a:r>
              <a:rPr lang="de-DE" dirty="0" smtClean="0"/>
              <a:t>ressourcenhungrig</a:t>
            </a:r>
          </a:p>
          <a:p>
            <a:r>
              <a:rPr lang="de-DE" dirty="0" smtClean="0"/>
              <a:t>anfänglich hoher Einarbeitungsaufwand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5592701"/>
      </p:ext>
    </p:extLst>
  </p:cSld>
  <p:clrMapOvr>
    <a:masterClrMapping/>
  </p:clrMapOvr>
  <p:transition>
    <p:strips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de-DE" dirty="0" smtClean="0"/>
              <a:t>Oracle ADF kann die Anwendungsentwicklung stark vereinfachen und zur Produktivitätssteigerung beitragen.</a:t>
            </a:r>
          </a:p>
          <a:p>
            <a:endParaRPr lang="de-DE" dirty="0"/>
          </a:p>
          <a:p>
            <a:r>
              <a:rPr lang="de-DE" dirty="0" smtClean="0"/>
              <a:t>JDeveloper 11g-Homepage: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http</a:t>
            </a:r>
            <a:r>
              <a:rPr lang="de-DE" dirty="0"/>
              <a:t>://</a:t>
            </a:r>
            <a:r>
              <a:rPr lang="de-DE" dirty="0" smtClean="0"/>
              <a:t>www.oracle.com/technetwork/developer-	</a:t>
            </a:r>
            <a:r>
              <a:rPr lang="de-DE" dirty="0" err="1" smtClean="0"/>
              <a:t>tools</a:t>
            </a:r>
            <a:r>
              <a:rPr lang="de-DE" dirty="0" smtClean="0"/>
              <a:t>/</a:t>
            </a:r>
            <a:r>
              <a:rPr lang="de-DE" dirty="0" err="1" smtClean="0"/>
              <a:t>jdev</a:t>
            </a:r>
            <a:r>
              <a:rPr lang="de-DE" dirty="0" smtClean="0"/>
              <a:t>/</a:t>
            </a:r>
            <a:r>
              <a:rPr lang="de-DE" dirty="0" err="1" smtClean="0"/>
              <a:t>overview</a:t>
            </a:r>
            <a:r>
              <a:rPr lang="de-DE" dirty="0" smtClean="0"/>
              <a:t>/index.html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5477705"/>
      </p:ext>
    </p:extLst>
  </p:cSld>
  <p:clrMapOvr>
    <a:masterClrMapping/>
  </p:clrMapOvr>
  <p:transition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Herausforderungen der JEE-Entwicklung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Vielzahl von Standards und Technologien</a:t>
            </a:r>
          </a:p>
          <a:p>
            <a:pPr lvl="1"/>
            <a:r>
              <a:rPr lang="de-DE" dirty="0"/>
              <a:t>JPA, EJB, Ajax, JavaScript, BPEL, SOAP, WSDL, RMI, JNDI, </a:t>
            </a:r>
            <a:br>
              <a:rPr lang="de-DE" dirty="0"/>
            </a:br>
            <a:r>
              <a:rPr lang="de-DE" dirty="0"/>
              <a:t>JDBC, O/R, HTML, DOM….</a:t>
            </a:r>
          </a:p>
          <a:p>
            <a:pPr lvl="1"/>
            <a:r>
              <a:rPr lang="de-DE" dirty="0"/>
              <a:t>schnelle </a:t>
            </a:r>
            <a:r>
              <a:rPr lang="de-DE" dirty="0" smtClean="0"/>
              <a:t>Weiterentwicklung </a:t>
            </a:r>
            <a:r>
              <a:rPr lang="de-DE" dirty="0"/>
              <a:t>der Standards u. Technologien</a:t>
            </a:r>
          </a:p>
          <a:p>
            <a:endParaRPr lang="de-DE" dirty="0"/>
          </a:p>
          <a:p>
            <a:r>
              <a:rPr lang="de-DE" dirty="0"/>
              <a:t>Qualifikation der Entwickler im Unternehmen</a:t>
            </a:r>
          </a:p>
          <a:p>
            <a:pPr lvl="1"/>
            <a:r>
              <a:rPr lang="de-DE" dirty="0"/>
              <a:t>viele Entwickler kommen aus der 4GL-Entwicklung</a:t>
            </a:r>
          </a:p>
          <a:p>
            <a:pPr lvl="1"/>
            <a:r>
              <a:rPr lang="de-DE" dirty="0"/>
              <a:t>viele Entwickler kennen diese Technologien noch nicht</a:t>
            </a:r>
          </a:p>
          <a:p>
            <a:pPr lvl="1"/>
            <a:r>
              <a:rPr lang="de-DE" dirty="0"/>
              <a:t>wenig Zeit, sich in alle diese Technologien einzuarbeiten</a:t>
            </a:r>
          </a:p>
          <a:p>
            <a:pPr lvl="1"/>
            <a:r>
              <a:rPr lang="de-DE" dirty="0"/>
              <a:t>Entwickler sollen sich auf die fachlichen Anforderungen konzentrieren</a:t>
            </a:r>
          </a:p>
          <a:p>
            <a:endParaRPr lang="de-DE" dirty="0"/>
          </a:p>
          <a:p>
            <a:r>
              <a:rPr lang="de-DE" dirty="0"/>
              <a:t>Projektsituation</a:t>
            </a:r>
          </a:p>
          <a:p>
            <a:pPr lvl="1"/>
            <a:r>
              <a:rPr lang="de-DE" dirty="0"/>
              <a:t>Projekte unter Kosten- und Termindruck</a:t>
            </a:r>
          </a:p>
          <a:p>
            <a:pPr lvl="1"/>
            <a:r>
              <a:rPr lang="de-DE" dirty="0"/>
              <a:t>Anwendungen müssen zukunfts- und upgrade-fähig sein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9067554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Zielstellungen für Oracle ADF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Entwicklungsplattform auf Basis offener Standards (JEE, SOA/SCA) </a:t>
            </a:r>
            <a:r>
              <a:rPr lang="de-DE" dirty="0" smtClean="0"/>
              <a:t>bereitstellen</a:t>
            </a:r>
            <a:endParaRPr lang="de-DE" dirty="0"/>
          </a:p>
          <a:p>
            <a:r>
              <a:rPr lang="de-DE" dirty="0"/>
              <a:t>Integration verschiedener Standards und Frameworks, </a:t>
            </a:r>
            <a:br>
              <a:rPr lang="de-DE" dirty="0"/>
            </a:br>
            <a:r>
              <a:rPr lang="de-DE" dirty="0"/>
              <a:t>um komplette Anwendungen zu </a:t>
            </a:r>
            <a:r>
              <a:rPr lang="de-DE" dirty="0" smtClean="0"/>
              <a:t>entwickeln</a:t>
            </a:r>
            <a:endParaRPr lang="de-DE" dirty="0"/>
          </a:p>
          <a:p>
            <a:r>
              <a:rPr lang="de-DE" dirty="0"/>
              <a:t>eine mit der 4GL-Entwicklung vergleichbare Produktivität erreichen</a:t>
            </a:r>
          </a:p>
          <a:p>
            <a:r>
              <a:rPr lang="de-DE" dirty="0"/>
              <a:t>RAD-Arbeitsweise  (deklarativ, </a:t>
            </a:r>
            <a:r>
              <a:rPr lang="de-DE" dirty="0" smtClean="0"/>
              <a:t>visuell)</a:t>
            </a:r>
            <a:endParaRPr lang="de-DE" dirty="0"/>
          </a:p>
          <a:p>
            <a:r>
              <a:rPr lang="de-DE" dirty="0"/>
              <a:t>Abstraktion von technischen Details der Implementierung</a:t>
            </a:r>
          </a:p>
          <a:p>
            <a:r>
              <a:rPr lang="de-DE" dirty="0" smtClean="0"/>
              <a:t>Wiederverwendbarkeit</a:t>
            </a:r>
            <a:endParaRPr lang="de-DE" dirty="0"/>
          </a:p>
          <a:p>
            <a:r>
              <a:rPr lang="de-DE" dirty="0"/>
              <a:t>Stabilität der Plattform gegenüber zukünftigen Entwicklungen der Technologie </a:t>
            </a:r>
            <a:r>
              <a:rPr lang="de-DE" dirty="0" smtClean="0"/>
              <a:t>gewährleisten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724745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Oracle ADF / Architektur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r>
              <a:rPr lang="de-DE" sz="2000" dirty="0" smtClean="0"/>
              <a:t>Oracle </a:t>
            </a:r>
            <a:r>
              <a:rPr lang="de-DE" sz="2000" dirty="0"/>
              <a:t>ADF ist ein Metaframework um Java Enterprise Edition Anwendungen auf Basis des MVC-Entwurfsmuster zu entwickeln</a:t>
            </a:r>
            <a:r>
              <a:rPr lang="de-DE" sz="2000" dirty="0" smtClean="0"/>
              <a:t>.</a:t>
            </a:r>
          </a:p>
          <a:p>
            <a:r>
              <a:rPr lang="de-DE" sz="2000" dirty="0"/>
              <a:t>ADF unterstützt eine Reihe von Technologien, der Fokus liegt jedoch klar bei den Webtechnologien (ADF Faces)</a:t>
            </a:r>
          </a:p>
          <a:p>
            <a:endParaRPr lang="de-DE" sz="2000" dirty="0"/>
          </a:p>
        </p:txBody>
      </p:sp>
      <p:pic>
        <p:nvPicPr>
          <p:cNvPr id="4" name="Inhaltsplatzhalter 3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708920"/>
            <a:ext cx="633670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ADF Business Components</a:t>
            </a:r>
            <a:endParaRPr lang="de-DE" dirty="0"/>
          </a:p>
        </p:txBody>
      </p:sp>
      <p:sp>
        <p:nvSpPr>
          <p:cNvPr id="42" name="Rectangle 2"/>
          <p:cNvSpPr>
            <a:spLocks noChangeArrowheads="1"/>
          </p:cNvSpPr>
          <p:nvPr/>
        </p:nvSpPr>
        <p:spPr bwMode="auto">
          <a:xfrm>
            <a:off x="684860" y="1168210"/>
            <a:ext cx="5496484" cy="503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71463" indent="-271463" eaLnBrk="1" hangingPunct="1">
              <a:lnSpc>
                <a:spcPts val="2600"/>
              </a:lnSpc>
              <a:spcBef>
                <a:spcPct val="40000"/>
              </a:spcBef>
              <a:spcAft>
                <a:spcPct val="0"/>
              </a:spcAft>
              <a:buClr>
                <a:srgbClr val="AA272F"/>
              </a:buClr>
              <a:buSzPct val="70000"/>
              <a:buFont typeface="Webdings" pitchFamily="18" charset="2"/>
              <a:buChar char="4"/>
              <a:tabLst>
                <a:tab pos="271463" algn="l"/>
                <a:tab pos="719138" algn="l"/>
                <a:tab pos="1077913" algn="l"/>
              </a:tabLst>
            </a:pPr>
            <a:r>
              <a:rPr lang="de-DE" sz="2000" dirty="0">
                <a:latin typeface="+mn-lt"/>
              </a:rPr>
              <a:t>JEE-Framework zur Erstellung von Geschäftskomponenten</a:t>
            </a:r>
          </a:p>
          <a:p>
            <a:pPr marL="271463" indent="-271463" eaLnBrk="1" hangingPunct="1">
              <a:lnSpc>
                <a:spcPts val="2600"/>
              </a:lnSpc>
              <a:spcBef>
                <a:spcPct val="40000"/>
              </a:spcBef>
              <a:spcAft>
                <a:spcPct val="0"/>
              </a:spcAft>
              <a:buClr>
                <a:srgbClr val="AA272F"/>
              </a:buClr>
              <a:buSzPct val="70000"/>
              <a:buFont typeface="Webdings" pitchFamily="18" charset="2"/>
              <a:buChar char="4"/>
              <a:tabLst>
                <a:tab pos="271463" algn="l"/>
                <a:tab pos="719138" algn="l"/>
                <a:tab pos="1077913" algn="l"/>
              </a:tabLst>
            </a:pPr>
            <a:r>
              <a:rPr lang="de-DE" sz="2000" dirty="0">
                <a:latin typeface="+mn-lt"/>
              </a:rPr>
              <a:t>Persistenz-Schicht</a:t>
            </a:r>
          </a:p>
          <a:p>
            <a:pPr marL="271463" indent="-271463" eaLnBrk="1" hangingPunct="1">
              <a:lnSpc>
                <a:spcPts val="2600"/>
              </a:lnSpc>
              <a:spcBef>
                <a:spcPct val="40000"/>
              </a:spcBef>
              <a:spcAft>
                <a:spcPct val="0"/>
              </a:spcAft>
              <a:buClr>
                <a:srgbClr val="AA272F"/>
              </a:buClr>
              <a:buSzPct val="70000"/>
              <a:buFont typeface="Webdings" pitchFamily="18" charset="2"/>
              <a:buChar char="4"/>
              <a:tabLst>
                <a:tab pos="271463" algn="l"/>
                <a:tab pos="719138" algn="l"/>
                <a:tab pos="1077913" algn="l"/>
              </a:tabLst>
            </a:pPr>
            <a:r>
              <a:rPr lang="de-DE" sz="2000" dirty="0">
                <a:latin typeface="+mn-lt"/>
              </a:rPr>
              <a:t>Kapselung der Geschäftslogik</a:t>
            </a:r>
          </a:p>
          <a:p>
            <a:pPr marL="271463" indent="-271463" eaLnBrk="1" hangingPunct="1">
              <a:lnSpc>
                <a:spcPts val="2600"/>
              </a:lnSpc>
              <a:spcBef>
                <a:spcPct val="40000"/>
              </a:spcBef>
              <a:spcAft>
                <a:spcPct val="0"/>
              </a:spcAft>
              <a:buClr>
                <a:srgbClr val="AA272F"/>
              </a:buClr>
              <a:buSzPct val="70000"/>
              <a:buFont typeface="Webdings" pitchFamily="18" charset="2"/>
              <a:buChar char="4"/>
              <a:tabLst>
                <a:tab pos="271463" algn="l"/>
                <a:tab pos="719138" algn="l"/>
                <a:tab pos="1077913" algn="l"/>
              </a:tabLst>
            </a:pPr>
            <a:r>
              <a:rPr lang="de-DE" sz="2000" dirty="0">
                <a:latin typeface="+mn-lt"/>
              </a:rPr>
              <a:t>Implementierung von </a:t>
            </a:r>
            <a:br>
              <a:rPr lang="de-DE" sz="2000" dirty="0">
                <a:latin typeface="+mn-lt"/>
              </a:rPr>
            </a:br>
            <a:r>
              <a:rPr lang="de-DE" sz="2000" dirty="0">
                <a:latin typeface="+mn-lt"/>
              </a:rPr>
              <a:t>J2EE-Design Pattern</a:t>
            </a:r>
          </a:p>
          <a:p>
            <a:pPr marL="271463" indent="-271463" eaLnBrk="1" hangingPunct="1">
              <a:lnSpc>
                <a:spcPts val="2600"/>
              </a:lnSpc>
              <a:spcBef>
                <a:spcPct val="40000"/>
              </a:spcBef>
              <a:spcAft>
                <a:spcPct val="0"/>
              </a:spcAft>
              <a:buClr>
                <a:srgbClr val="AA272F"/>
              </a:buClr>
              <a:buSzPct val="70000"/>
              <a:buFont typeface="Webdings" pitchFamily="18" charset="2"/>
              <a:buChar char="4"/>
              <a:tabLst>
                <a:tab pos="271463" algn="l"/>
                <a:tab pos="719138" algn="l"/>
                <a:tab pos="1077913" algn="l"/>
              </a:tabLst>
            </a:pPr>
            <a:r>
              <a:rPr lang="de-DE" sz="2000" dirty="0">
                <a:latin typeface="+mn-lt"/>
              </a:rPr>
              <a:t>Universeller Clientzugriff auf </a:t>
            </a:r>
            <a:br>
              <a:rPr lang="de-DE" sz="2000" dirty="0">
                <a:latin typeface="+mn-lt"/>
              </a:rPr>
            </a:br>
            <a:r>
              <a:rPr lang="de-DE" sz="2000" dirty="0">
                <a:latin typeface="+mn-lt"/>
              </a:rPr>
              <a:t>die gleiche Logik</a:t>
            </a:r>
          </a:p>
          <a:p>
            <a:pPr marL="271463" indent="-271463" eaLnBrk="1" hangingPunct="1">
              <a:lnSpc>
                <a:spcPts val="2600"/>
              </a:lnSpc>
              <a:spcBef>
                <a:spcPct val="40000"/>
              </a:spcBef>
              <a:spcAft>
                <a:spcPct val="0"/>
              </a:spcAft>
              <a:buClr>
                <a:srgbClr val="AA272F"/>
              </a:buClr>
              <a:buSzPct val="70000"/>
              <a:buFont typeface="Webdings" pitchFamily="18" charset="2"/>
              <a:buChar char="4"/>
              <a:tabLst>
                <a:tab pos="271463" algn="l"/>
                <a:tab pos="719138" algn="l"/>
                <a:tab pos="1077913" algn="l"/>
              </a:tabLst>
            </a:pPr>
            <a:r>
              <a:rPr lang="de-DE" sz="2000" dirty="0">
                <a:latin typeface="+mn-lt"/>
              </a:rPr>
              <a:t>seit 1999 als Framework </a:t>
            </a:r>
            <a:br>
              <a:rPr lang="de-DE" sz="2000" dirty="0">
                <a:latin typeface="+mn-lt"/>
              </a:rPr>
            </a:br>
            <a:r>
              <a:rPr lang="de-DE" sz="2000" dirty="0">
                <a:latin typeface="+mn-lt"/>
              </a:rPr>
              <a:t>„Business Components </a:t>
            </a:r>
            <a:r>
              <a:rPr lang="de-DE" sz="2000" dirty="0" err="1">
                <a:latin typeface="+mn-lt"/>
              </a:rPr>
              <a:t>for</a:t>
            </a:r>
            <a:r>
              <a:rPr lang="de-DE" sz="2000" dirty="0">
                <a:latin typeface="+mn-lt"/>
              </a:rPr>
              <a:t> Java“ </a:t>
            </a:r>
            <a:br>
              <a:rPr lang="de-DE" sz="2000" dirty="0">
                <a:latin typeface="+mn-lt"/>
              </a:rPr>
            </a:br>
            <a:r>
              <a:rPr lang="de-DE" sz="2000" dirty="0">
                <a:latin typeface="+mn-lt"/>
              </a:rPr>
              <a:t>im Einsatz </a:t>
            </a:r>
          </a:p>
          <a:p>
            <a:pPr marL="271463" indent="-271463" eaLnBrk="1" hangingPunct="1">
              <a:lnSpc>
                <a:spcPts val="2600"/>
              </a:lnSpc>
              <a:spcBef>
                <a:spcPct val="40000"/>
              </a:spcBef>
              <a:spcAft>
                <a:spcPct val="0"/>
              </a:spcAft>
              <a:buClr>
                <a:srgbClr val="AA272F"/>
              </a:buClr>
              <a:buSzPct val="70000"/>
              <a:buFont typeface="Webdings" pitchFamily="18" charset="2"/>
              <a:buChar char="4"/>
              <a:tabLst>
                <a:tab pos="271463" algn="l"/>
                <a:tab pos="719138" algn="l"/>
                <a:tab pos="1077913" algn="l"/>
              </a:tabLst>
            </a:pPr>
            <a:r>
              <a:rPr lang="en-US" sz="2000" dirty="0" err="1" smtClean="0">
                <a:latin typeface="+mn-lt"/>
              </a:rPr>
              <a:t>Ähnlichkeiten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zu</a:t>
            </a:r>
            <a:r>
              <a:rPr lang="en-US" sz="2000" dirty="0">
                <a:latin typeface="+mn-lt"/>
              </a:rPr>
              <a:t> Oracle Forms</a:t>
            </a:r>
            <a:endParaRPr lang="de-DE" sz="2000" dirty="0">
              <a:latin typeface="+mn-lt"/>
            </a:endParaRP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508104" y="2090638"/>
            <a:ext cx="3035300" cy="180657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254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 flipH="1">
            <a:off x="8225904" y="2570063"/>
            <a:ext cx="3175" cy="9588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6844779" y="2404963"/>
            <a:ext cx="1169988" cy="0"/>
          </a:xfrm>
          <a:prstGeom prst="line">
            <a:avLst/>
          </a:prstGeom>
          <a:noFill/>
          <a:ln w="25400">
            <a:solidFill>
              <a:srgbClr val="3333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46" name="Freeform 8"/>
          <p:cNvSpPr>
            <a:spLocks/>
          </p:cNvSpPr>
          <p:nvPr/>
        </p:nvSpPr>
        <p:spPr bwMode="auto">
          <a:xfrm>
            <a:off x="7479779" y="2779613"/>
            <a:ext cx="163513" cy="215900"/>
          </a:xfrm>
          <a:custGeom>
            <a:avLst/>
            <a:gdLst>
              <a:gd name="T0" fmla="*/ 0 w 103"/>
              <a:gd name="T1" fmla="*/ 0 h 136"/>
              <a:gd name="T2" fmla="*/ 2147483647 w 103"/>
              <a:gd name="T3" fmla="*/ 2147483647 h 136"/>
              <a:gd name="T4" fmla="*/ 0 w 103"/>
              <a:gd name="T5" fmla="*/ 2147483647 h 136"/>
              <a:gd name="T6" fmla="*/ 0 60000 65536"/>
              <a:gd name="T7" fmla="*/ 0 60000 65536"/>
              <a:gd name="T8" fmla="*/ 0 60000 65536"/>
              <a:gd name="T9" fmla="*/ 0 w 103"/>
              <a:gd name="T10" fmla="*/ 0 h 136"/>
              <a:gd name="T11" fmla="*/ 103 w 103"/>
              <a:gd name="T12" fmla="*/ 136 h 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3" h="136">
                <a:moveTo>
                  <a:pt x="0" y="0"/>
                </a:moveTo>
                <a:lnTo>
                  <a:pt x="102" y="67"/>
                </a:lnTo>
                <a:lnTo>
                  <a:pt x="0" y="135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47" name="Line 9"/>
          <p:cNvSpPr>
            <a:spLocks noChangeShapeType="1"/>
          </p:cNvSpPr>
          <p:nvPr/>
        </p:nvSpPr>
        <p:spPr bwMode="auto">
          <a:xfrm>
            <a:off x="6414567" y="2944713"/>
            <a:ext cx="1758950" cy="5842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48" name="Line 10"/>
          <p:cNvSpPr>
            <a:spLocks noChangeShapeType="1"/>
          </p:cNvSpPr>
          <p:nvPr/>
        </p:nvSpPr>
        <p:spPr bwMode="auto">
          <a:xfrm>
            <a:off x="6562204" y="3051076"/>
            <a:ext cx="0" cy="582612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pic>
        <p:nvPicPr>
          <p:cNvPr id="49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0717" y="4224238"/>
            <a:ext cx="21209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Freeform 12"/>
          <p:cNvSpPr>
            <a:spLocks/>
          </p:cNvSpPr>
          <p:nvPr/>
        </p:nvSpPr>
        <p:spPr bwMode="auto">
          <a:xfrm>
            <a:off x="7479779" y="3633688"/>
            <a:ext cx="536575" cy="1019175"/>
          </a:xfrm>
          <a:custGeom>
            <a:avLst/>
            <a:gdLst>
              <a:gd name="T0" fmla="*/ 2147483647 w 338"/>
              <a:gd name="T1" fmla="*/ 0 h 642"/>
              <a:gd name="T2" fmla="*/ 2147483647 w 338"/>
              <a:gd name="T3" fmla="*/ 2147483647 h 642"/>
              <a:gd name="T4" fmla="*/ 2147483647 w 338"/>
              <a:gd name="T5" fmla="*/ 2147483647 h 642"/>
              <a:gd name="T6" fmla="*/ 0 w 338"/>
              <a:gd name="T7" fmla="*/ 2147483647 h 642"/>
              <a:gd name="T8" fmla="*/ 0 w 338"/>
              <a:gd name="T9" fmla="*/ 2147483647 h 6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8"/>
              <a:gd name="T16" fmla="*/ 0 h 642"/>
              <a:gd name="T17" fmla="*/ 338 w 338"/>
              <a:gd name="T18" fmla="*/ 642 h 6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8" h="642">
                <a:moveTo>
                  <a:pt x="337" y="0"/>
                </a:moveTo>
                <a:lnTo>
                  <a:pt x="337" y="360"/>
                </a:lnTo>
                <a:lnTo>
                  <a:pt x="296" y="360"/>
                </a:lnTo>
                <a:lnTo>
                  <a:pt x="0" y="360"/>
                </a:lnTo>
                <a:lnTo>
                  <a:pt x="0" y="641"/>
                </a:lnTo>
              </a:path>
            </a:pathLst>
          </a:custGeom>
          <a:noFill/>
          <a:ln w="25400" cap="rnd">
            <a:solidFill>
              <a:srgbClr val="6699FF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de-DE"/>
          </a:p>
        </p:txBody>
      </p:sp>
      <p:sp>
        <p:nvSpPr>
          <p:cNvPr id="51" name="Freeform 13"/>
          <p:cNvSpPr>
            <a:spLocks/>
          </p:cNvSpPr>
          <p:nvPr/>
        </p:nvSpPr>
        <p:spPr bwMode="auto">
          <a:xfrm>
            <a:off x="6249467" y="3633688"/>
            <a:ext cx="482600" cy="1019175"/>
          </a:xfrm>
          <a:custGeom>
            <a:avLst/>
            <a:gdLst>
              <a:gd name="T0" fmla="*/ 0 w 304"/>
              <a:gd name="T1" fmla="*/ 0 h 642"/>
              <a:gd name="T2" fmla="*/ 0 w 304"/>
              <a:gd name="T3" fmla="*/ 2147483647 h 642"/>
              <a:gd name="T4" fmla="*/ 2147483647 w 304"/>
              <a:gd name="T5" fmla="*/ 2147483647 h 642"/>
              <a:gd name="T6" fmla="*/ 2147483647 w 304"/>
              <a:gd name="T7" fmla="*/ 2147483647 h 642"/>
              <a:gd name="T8" fmla="*/ 2147483647 w 304"/>
              <a:gd name="T9" fmla="*/ 2147483647 h 6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4"/>
              <a:gd name="T16" fmla="*/ 0 h 642"/>
              <a:gd name="T17" fmla="*/ 304 w 304"/>
              <a:gd name="T18" fmla="*/ 642 h 6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4" h="642">
                <a:moveTo>
                  <a:pt x="0" y="0"/>
                </a:moveTo>
                <a:lnTo>
                  <a:pt x="0" y="360"/>
                </a:lnTo>
                <a:lnTo>
                  <a:pt x="36" y="360"/>
                </a:lnTo>
                <a:lnTo>
                  <a:pt x="303" y="360"/>
                </a:lnTo>
                <a:lnTo>
                  <a:pt x="303" y="641"/>
                </a:lnTo>
              </a:path>
            </a:pathLst>
          </a:custGeom>
          <a:noFill/>
          <a:ln w="25400" cap="rnd">
            <a:solidFill>
              <a:srgbClr val="6699FF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de-DE"/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blackWhite">
          <a:xfrm>
            <a:off x="5989117" y="3454301"/>
            <a:ext cx="788987" cy="334962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eaLnBrk="0" hangingPunct="0">
              <a:lnSpc>
                <a:spcPct val="70000"/>
              </a:lnSpc>
              <a:spcBef>
                <a:spcPct val="0"/>
              </a:spcBef>
              <a:buClrTx/>
            </a:pPr>
            <a:r>
              <a:rPr lang="de-DE" sz="1400">
                <a:cs typeface="Times New Roman" pitchFamily="18" charset="0"/>
              </a:rPr>
              <a:t>Auftrag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844779" y="4705251"/>
            <a:ext cx="528638" cy="215900"/>
            <a:chOff x="4592" y="2971"/>
            <a:chExt cx="333" cy="136"/>
          </a:xfrm>
        </p:grpSpPr>
        <p:sp>
          <p:nvSpPr>
            <p:cNvPr id="54" name="Line 16"/>
            <p:cNvSpPr>
              <a:spLocks noChangeShapeType="1"/>
            </p:cNvSpPr>
            <p:nvPr/>
          </p:nvSpPr>
          <p:spPr bwMode="auto">
            <a:xfrm>
              <a:off x="4592" y="3038"/>
              <a:ext cx="333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Freeform 17"/>
            <p:cNvSpPr>
              <a:spLocks/>
            </p:cNvSpPr>
            <p:nvPr/>
          </p:nvSpPr>
          <p:spPr bwMode="auto">
            <a:xfrm>
              <a:off x="4622" y="2971"/>
              <a:ext cx="102" cy="136"/>
            </a:xfrm>
            <a:custGeom>
              <a:avLst/>
              <a:gdLst>
                <a:gd name="T0" fmla="*/ 0 w 102"/>
                <a:gd name="T1" fmla="*/ 0 h 136"/>
                <a:gd name="T2" fmla="*/ 101 w 102"/>
                <a:gd name="T3" fmla="*/ 67 h 136"/>
                <a:gd name="T4" fmla="*/ 0 w 102"/>
                <a:gd name="T5" fmla="*/ 135 h 136"/>
                <a:gd name="T6" fmla="*/ 0 60000 65536"/>
                <a:gd name="T7" fmla="*/ 0 60000 65536"/>
                <a:gd name="T8" fmla="*/ 0 60000 65536"/>
                <a:gd name="T9" fmla="*/ 0 w 102"/>
                <a:gd name="T10" fmla="*/ 0 h 136"/>
                <a:gd name="T11" fmla="*/ 102 w 102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" h="136">
                  <a:moveTo>
                    <a:pt x="0" y="0"/>
                  </a:moveTo>
                  <a:lnTo>
                    <a:pt x="101" y="67"/>
                  </a:lnTo>
                  <a:lnTo>
                    <a:pt x="0" y="135"/>
                  </a:lnTo>
                </a:path>
              </a:pathLst>
            </a:custGeom>
            <a:noFill/>
            <a:ln w="25400" cap="rnd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7333729" y="4676676"/>
            <a:ext cx="295275" cy="2952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>
            <a:off x="7325792" y="4705251"/>
            <a:ext cx="315912" cy="0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58" name="Line 20"/>
          <p:cNvSpPr>
            <a:spLocks noChangeShapeType="1"/>
          </p:cNvSpPr>
          <p:nvPr/>
        </p:nvSpPr>
        <p:spPr bwMode="auto">
          <a:xfrm>
            <a:off x="7425804" y="4656038"/>
            <a:ext cx="0" cy="315913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7533754" y="4656038"/>
            <a:ext cx="0" cy="315913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6530454" y="4663976"/>
            <a:ext cx="401638" cy="2952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1" name="Line 23"/>
          <p:cNvSpPr>
            <a:spLocks noChangeShapeType="1"/>
          </p:cNvSpPr>
          <p:nvPr/>
        </p:nvSpPr>
        <p:spPr bwMode="auto">
          <a:xfrm>
            <a:off x="6522517" y="4705251"/>
            <a:ext cx="422275" cy="0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62" name="Line 24"/>
          <p:cNvSpPr>
            <a:spLocks noChangeShapeType="1"/>
          </p:cNvSpPr>
          <p:nvPr/>
        </p:nvSpPr>
        <p:spPr bwMode="auto">
          <a:xfrm>
            <a:off x="6625704" y="4656038"/>
            <a:ext cx="0" cy="315913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63" name="Line 25"/>
          <p:cNvSpPr>
            <a:spLocks noChangeShapeType="1"/>
          </p:cNvSpPr>
          <p:nvPr/>
        </p:nvSpPr>
        <p:spPr bwMode="auto">
          <a:xfrm>
            <a:off x="6730479" y="4656038"/>
            <a:ext cx="0" cy="315913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>
            <a:off x="6840017" y="4656038"/>
            <a:ext cx="0" cy="315913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7159104" y="4971951"/>
            <a:ext cx="695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822325" eaLnBrk="0" hangingPunct="0">
              <a:lnSpc>
                <a:spcPct val="100000"/>
              </a:lnSpc>
              <a:buClrTx/>
            </a:pPr>
            <a:r>
              <a:rPr lang="de-DE" sz="1200">
                <a:solidFill>
                  <a:schemeClr val="bg2"/>
                </a:solidFill>
                <a:cs typeface="Times New Roman" pitchFamily="18" charset="0"/>
              </a:rPr>
              <a:t>Kunde</a:t>
            </a:r>
          </a:p>
        </p:txBody>
      </p:sp>
      <p:sp>
        <p:nvSpPr>
          <p:cNvPr id="66" name="Rectangle 28"/>
          <p:cNvSpPr>
            <a:spLocks noChangeArrowheads="1"/>
          </p:cNvSpPr>
          <p:nvPr/>
        </p:nvSpPr>
        <p:spPr bwMode="auto">
          <a:xfrm>
            <a:off x="6359004" y="4933851"/>
            <a:ext cx="800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822325" eaLnBrk="0" hangingPunct="0">
              <a:lnSpc>
                <a:spcPct val="100000"/>
              </a:lnSpc>
              <a:buClrTx/>
            </a:pPr>
            <a:r>
              <a:rPr lang="de-DE" sz="1200">
                <a:solidFill>
                  <a:schemeClr val="bg2"/>
                </a:solidFill>
                <a:cs typeface="Times New Roman" pitchFamily="18" charset="0"/>
              </a:rPr>
              <a:t>Auftra</a:t>
            </a:r>
            <a:r>
              <a:rPr lang="de-DE" sz="1400">
                <a:solidFill>
                  <a:schemeClr val="bg2"/>
                </a:solidFill>
                <a:cs typeface="Times New Roman" pitchFamily="18" charset="0"/>
              </a:rPr>
              <a:t>g</a:t>
            </a:r>
          </a:p>
        </p:txBody>
      </p: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6789217" y="3633688"/>
            <a:ext cx="9017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diamond" w="med" len="med"/>
            <a:tailEnd type="diamond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68" name="Rectangle 30"/>
          <p:cNvSpPr>
            <a:spLocks noChangeArrowheads="1"/>
          </p:cNvSpPr>
          <p:nvPr/>
        </p:nvSpPr>
        <p:spPr bwMode="blackWhite">
          <a:xfrm>
            <a:off x="7535342" y="3454301"/>
            <a:ext cx="847725" cy="334962"/>
          </a:xfrm>
          <a:prstGeom prst="rect">
            <a:avLst/>
          </a:prstGeom>
          <a:solidFill>
            <a:srgbClr val="00B0F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eaLnBrk="0" hangingPunct="0">
              <a:lnSpc>
                <a:spcPct val="70000"/>
              </a:lnSpc>
              <a:spcBef>
                <a:spcPct val="0"/>
              </a:spcBef>
              <a:buClrTx/>
            </a:pPr>
            <a:r>
              <a:rPr lang="de-DE" sz="1400">
                <a:cs typeface="Times New Roman" pitchFamily="18" charset="0"/>
              </a:rPr>
              <a:t>Kunde</a:t>
            </a:r>
          </a:p>
        </p:txBody>
      </p:sp>
      <p:sp>
        <p:nvSpPr>
          <p:cNvPr id="69" name="Freeform 31"/>
          <p:cNvSpPr>
            <a:spLocks/>
          </p:cNvSpPr>
          <p:nvPr/>
        </p:nvSpPr>
        <p:spPr bwMode="auto">
          <a:xfrm>
            <a:off x="6840017" y="2298601"/>
            <a:ext cx="160337" cy="214312"/>
          </a:xfrm>
          <a:custGeom>
            <a:avLst/>
            <a:gdLst>
              <a:gd name="T0" fmla="*/ 0 w 101"/>
              <a:gd name="T1" fmla="*/ 0 h 135"/>
              <a:gd name="T2" fmla="*/ 2147483647 w 101"/>
              <a:gd name="T3" fmla="*/ 2147483647 h 135"/>
              <a:gd name="T4" fmla="*/ 0 w 101"/>
              <a:gd name="T5" fmla="*/ 2147483647 h 135"/>
              <a:gd name="T6" fmla="*/ 0 60000 65536"/>
              <a:gd name="T7" fmla="*/ 0 60000 65536"/>
              <a:gd name="T8" fmla="*/ 0 60000 65536"/>
              <a:gd name="T9" fmla="*/ 0 w 101"/>
              <a:gd name="T10" fmla="*/ 0 h 135"/>
              <a:gd name="T11" fmla="*/ 101 w 101"/>
              <a:gd name="T12" fmla="*/ 135 h 1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" h="135">
                <a:moveTo>
                  <a:pt x="0" y="0"/>
                </a:moveTo>
                <a:lnTo>
                  <a:pt x="100" y="67"/>
                </a:lnTo>
                <a:lnTo>
                  <a:pt x="0" y="134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blackWhite">
          <a:xfrm>
            <a:off x="5722417" y="2171601"/>
            <a:ext cx="1163637" cy="387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822325" eaLnBrk="0" hangingPunct="0">
              <a:lnSpc>
                <a:spcPct val="100000"/>
              </a:lnSpc>
              <a:buClrTx/>
            </a:pPr>
            <a:r>
              <a:rPr lang="de-DE" sz="1400">
                <a:cs typeface="Times New Roman" pitchFamily="18" charset="0"/>
              </a:rPr>
              <a:t>Auftrag</a:t>
            </a:r>
          </a:p>
        </p:txBody>
      </p:sp>
      <p:sp>
        <p:nvSpPr>
          <p:cNvPr id="71" name="Line 33"/>
          <p:cNvSpPr>
            <a:spLocks noChangeShapeType="1"/>
          </p:cNvSpPr>
          <p:nvPr/>
        </p:nvSpPr>
        <p:spPr bwMode="auto">
          <a:xfrm>
            <a:off x="7484542" y="2885976"/>
            <a:ext cx="5302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blackWhite">
          <a:xfrm>
            <a:off x="6365354" y="2706588"/>
            <a:ext cx="116205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822325" eaLnBrk="0" hangingPunct="0">
              <a:lnSpc>
                <a:spcPct val="60000"/>
              </a:lnSpc>
              <a:buClrTx/>
            </a:pPr>
            <a:r>
              <a:rPr lang="de-DE" sz="1400">
                <a:cs typeface="Times New Roman" pitchFamily="18" charset="0"/>
              </a:rPr>
              <a:t>Wichtiger</a:t>
            </a:r>
          </a:p>
          <a:p>
            <a:pPr defTabSz="822325" eaLnBrk="0" hangingPunct="0">
              <a:lnSpc>
                <a:spcPct val="60000"/>
              </a:lnSpc>
              <a:buClrTx/>
            </a:pPr>
            <a:r>
              <a:rPr lang="de-DE" sz="1400">
                <a:cs typeface="Times New Roman" pitchFamily="18" charset="0"/>
              </a:rPr>
              <a:t>Auftrag</a:t>
            </a:r>
          </a:p>
        </p:txBody>
      </p:sp>
      <p:sp>
        <p:nvSpPr>
          <p:cNvPr id="73" name="Line 35"/>
          <p:cNvSpPr>
            <a:spLocks noChangeShapeType="1"/>
          </p:cNvSpPr>
          <p:nvPr/>
        </p:nvSpPr>
        <p:spPr bwMode="auto">
          <a:xfrm>
            <a:off x="8014767" y="2570063"/>
            <a:ext cx="0" cy="3159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74" name="Rectangle 36"/>
          <p:cNvSpPr>
            <a:spLocks noChangeArrowheads="1"/>
          </p:cNvSpPr>
          <p:nvPr/>
        </p:nvSpPr>
        <p:spPr bwMode="blackWhite">
          <a:xfrm>
            <a:off x="7535342" y="2171601"/>
            <a:ext cx="950912" cy="387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822325" eaLnBrk="0" hangingPunct="0">
              <a:lnSpc>
                <a:spcPct val="100000"/>
              </a:lnSpc>
              <a:buClrTx/>
            </a:pPr>
            <a:r>
              <a:rPr lang="de-DE" sz="1400">
                <a:cs typeface="Times New Roman" pitchFamily="18" charset="0"/>
              </a:rPr>
              <a:t>Kunde</a:t>
            </a:r>
          </a:p>
        </p:txBody>
      </p:sp>
      <p:sp>
        <p:nvSpPr>
          <p:cNvPr id="75" name="Line 37"/>
          <p:cNvSpPr>
            <a:spLocks noChangeShapeType="1"/>
          </p:cNvSpPr>
          <p:nvPr/>
        </p:nvSpPr>
        <p:spPr bwMode="auto">
          <a:xfrm>
            <a:off x="6143104" y="2570063"/>
            <a:ext cx="0" cy="852488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76" name="Rectangle 40"/>
          <p:cNvSpPr>
            <a:spLocks noChangeArrowheads="1"/>
          </p:cNvSpPr>
          <p:nvPr/>
        </p:nvSpPr>
        <p:spPr bwMode="blackWhite">
          <a:xfrm>
            <a:off x="6514579" y="1412776"/>
            <a:ext cx="1165225" cy="3873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822325" eaLnBrk="0" hangingPunct="0">
              <a:lnSpc>
                <a:spcPct val="100000"/>
              </a:lnSpc>
              <a:buClrTx/>
            </a:pPr>
            <a:r>
              <a:rPr lang="de-DE" sz="1400">
                <a:solidFill>
                  <a:schemeClr val="bg2"/>
                </a:solidFill>
                <a:cs typeface="Times New Roman" pitchFamily="18" charset="0"/>
              </a:rPr>
              <a:t>Präsentation</a:t>
            </a:r>
          </a:p>
        </p:txBody>
      </p:sp>
      <p:sp>
        <p:nvSpPr>
          <p:cNvPr id="77" name="Line 41"/>
          <p:cNvSpPr>
            <a:spLocks noChangeShapeType="1"/>
          </p:cNvSpPr>
          <p:nvPr/>
        </p:nvSpPr>
        <p:spPr bwMode="auto">
          <a:xfrm flipV="1">
            <a:off x="6644754" y="1836638"/>
            <a:ext cx="111125" cy="414338"/>
          </a:xfrm>
          <a:prstGeom prst="line">
            <a:avLst/>
          </a:prstGeom>
          <a:noFill/>
          <a:ln w="25400">
            <a:solidFill>
              <a:srgbClr val="6699FF"/>
            </a:solidFill>
            <a:round/>
            <a:headEnd type="stealth" w="med" len="med"/>
            <a:tailEnd type="stealth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8" name="Line 42"/>
          <p:cNvSpPr>
            <a:spLocks noChangeShapeType="1"/>
          </p:cNvSpPr>
          <p:nvPr/>
        </p:nvSpPr>
        <p:spPr bwMode="auto">
          <a:xfrm flipH="1" flipV="1">
            <a:off x="7127354" y="1820763"/>
            <a:ext cx="261938" cy="922338"/>
          </a:xfrm>
          <a:prstGeom prst="line">
            <a:avLst/>
          </a:prstGeom>
          <a:noFill/>
          <a:ln w="25400">
            <a:solidFill>
              <a:srgbClr val="6699FF"/>
            </a:solidFill>
            <a:round/>
            <a:headEnd type="stealth" w="med" len="med"/>
            <a:tailEnd type="stealth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9" name="Line 43"/>
          <p:cNvSpPr>
            <a:spLocks noChangeShapeType="1"/>
          </p:cNvSpPr>
          <p:nvPr/>
        </p:nvSpPr>
        <p:spPr bwMode="auto">
          <a:xfrm flipH="1" flipV="1">
            <a:off x="7438504" y="1808063"/>
            <a:ext cx="601663" cy="396875"/>
          </a:xfrm>
          <a:prstGeom prst="line">
            <a:avLst/>
          </a:prstGeom>
          <a:noFill/>
          <a:ln w="25400">
            <a:solidFill>
              <a:srgbClr val="6699FF"/>
            </a:solidFill>
            <a:round/>
            <a:headEnd type="stealth" w="med" len="med"/>
            <a:tailEnd type="stealth" w="med" len="med"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ADF Business Components</a:t>
            </a:r>
            <a:endParaRPr lang="de-DE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712913" y="1447800"/>
            <a:ext cx="5145087" cy="3276600"/>
            <a:chOff x="1079" y="672"/>
            <a:chExt cx="3241" cy="2064"/>
          </a:xfrm>
          <a:solidFill>
            <a:schemeClr val="accent3">
              <a:lumMod val="85000"/>
            </a:schemeClr>
          </a:solidFill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536" y="672"/>
              <a:ext cx="2784" cy="206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079" y="768"/>
              <a:ext cx="865" cy="480"/>
              <a:chOff x="1091" y="768"/>
              <a:chExt cx="865" cy="480"/>
            </a:xfrm>
            <a:grpFill/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1091" y="768"/>
                <a:ext cx="864" cy="48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/>
              <a:lstStyle/>
              <a:p>
                <a:pPr algn="l" eaLnBrk="0" hangingPunct="0">
                  <a:lnSpc>
                    <a:spcPct val="100000"/>
                  </a:lnSpc>
                  <a:spcBef>
                    <a:spcPct val="0"/>
                  </a:spcBef>
                  <a:buClrTx/>
                  <a:defRPr/>
                </a:pPr>
                <a:r>
                  <a:rPr lang="en-GB" sz="1400" b="0">
                    <a:latin typeface="Arial" pitchFamily="34" charset="0"/>
                  </a:rPr>
                  <a:t>HR_am</a:t>
                </a:r>
                <a:endParaRPr lang="en-US" sz="1400" b="0">
                  <a:latin typeface="Arial" pitchFamily="34" charset="0"/>
                </a:endParaRPr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1092" y="960"/>
                <a:ext cx="86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7283450" y="1295400"/>
            <a:ext cx="1301750" cy="2819400"/>
            <a:chOff x="4588" y="816"/>
            <a:chExt cx="820" cy="1776"/>
          </a:xfrm>
        </p:grpSpPr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4588" y="816"/>
              <a:ext cx="820" cy="865"/>
              <a:chOff x="3888" y="816"/>
              <a:chExt cx="820" cy="865"/>
            </a:xfrm>
          </p:grpSpPr>
          <p:sp>
            <p:nvSpPr>
              <p:cNvPr id="19" name="Freeform 9"/>
              <p:cNvSpPr>
                <a:spLocks/>
              </p:cNvSpPr>
              <p:nvPr/>
            </p:nvSpPr>
            <p:spPr bwMode="auto">
              <a:xfrm>
                <a:off x="3888" y="816"/>
                <a:ext cx="820" cy="865"/>
              </a:xfrm>
              <a:custGeom>
                <a:avLst/>
                <a:gdLst/>
                <a:ahLst/>
                <a:cxnLst>
                  <a:cxn ang="0">
                    <a:pos x="367" y="1"/>
                  </a:cxn>
                  <a:cxn ang="0">
                    <a:pos x="287" y="6"/>
                  </a:cxn>
                  <a:cxn ang="0">
                    <a:pos x="214" y="16"/>
                  </a:cxn>
                  <a:cxn ang="0">
                    <a:pos x="149" y="31"/>
                  </a:cxn>
                  <a:cxn ang="0">
                    <a:pos x="93" y="50"/>
                  </a:cxn>
                  <a:cxn ang="0">
                    <a:pos x="49" y="71"/>
                  </a:cxn>
                  <a:cxn ang="0">
                    <a:pos x="18" y="96"/>
                  </a:cxn>
                  <a:cxn ang="0">
                    <a:pos x="5" y="115"/>
                  </a:cxn>
                  <a:cxn ang="0">
                    <a:pos x="1" y="129"/>
                  </a:cxn>
                  <a:cxn ang="0">
                    <a:pos x="0" y="728"/>
                  </a:cxn>
                  <a:cxn ang="0">
                    <a:pos x="2" y="742"/>
                  </a:cxn>
                  <a:cxn ang="0">
                    <a:pos x="8" y="755"/>
                  </a:cxn>
                  <a:cxn ang="0">
                    <a:pos x="32" y="781"/>
                  </a:cxn>
                  <a:cxn ang="0">
                    <a:pos x="70" y="804"/>
                  </a:cxn>
                  <a:cxn ang="0">
                    <a:pos x="120" y="824"/>
                  </a:cxn>
                  <a:cxn ang="0">
                    <a:pos x="180" y="841"/>
                  </a:cxn>
                  <a:cxn ang="0">
                    <a:pos x="250" y="853"/>
                  </a:cxn>
                  <a:cxn ang="0">
                    <a:pos x="327" y="861"/>
                  </a:cxn>
                  <a:cxn ang="0">
                    <a:pos x="409" y="864"/>
                  </a:cxn>
                  <a:cxn ang="0">
                    <a:pos x="492" y="861"/>
                  </a:cxn>
                  <a:cxn ang="0">
                    <a:pos x="569" y="853"/>
                  </a:cxn>
                  <a:cxn ang="0">
                    <a:pos x="639" y="841"/>
                  </a:cxn>
                  <a:cxn ang="0">
                    <a:pos x="699" y="824"/>
                  </a:cxn>
                  <a:cxn ang="0">
                    <a:pos x="749" y="804"/>
                  </a:cxn>
                  <a:cxn ang="0">
                    <a:pos x="787" y="781"/>
                  </a:cxn>
                  <a:cxn ang="0">
                    <a:pos x="811" y="755"/>
                  </a:cxn>
                  <a:cxn ang="0">
                    <a:pos x="817" y="742"/>
                  </a:cxn>
                  <a:cxn ang="0">
                    <a:pos x="819" y="728"/>
                  </a:cxn>
                  <a:cxn ang="0">
                    <a:pos x="818" y="129"/>
                  </a:cxn>
                  <a:cxn ang="0">
                    <a:pos x="814" y="115"/>
                  </a:cxn>
                  <a:cxn ang="0">
                    <a:pos x="801" y="96"/>
                  </a:cxn>
                  <a:cxn ang="0">
                    <a:pos x="770" y="71"/>
                  </a:cxn>
                  <a:cxn ang="0">
                    <a:pos x="726" y="50"/>
                  </a:cxn>
                  <a:cxn ang="0">
                    <a:pos x="670" y="31"/>
                  </a:cxn>
                  <a:cxn ang="0">
                    <a:pos x="605" y="16"/>
                  </a:cxn>
                  <a:cxn ang="0">
                    <a:pos x="531" y="6"/>
                  </a:cxn>
                  <a:cxn ang="0">
                    <a:pos x="451" y="1"/>
                  </a:cxn>
                </a:cxnLst>
                <a:rect l="0" t="0" r="r" b="b"/>
                <a:pathLst>
                  <a:path w="820" h="865">
                    <a:moveTo>
                      <a:pt x="409" y="0"/>
                    </a:moveTo>
                    <a:lnTo>
                      <a:pt x="367" y="1"/>
                    </a:lnTo>
                    <a:lnTo>
                      <a:pt x="327" y="3"/>
                    </a:lnTo>
                    <a:lnTo>
                      <a:pt x="287" y="6"/>
                    </a:lnTo>
                    <a:lnTo>
                      <a:pt x="250" y="11"/>
                    </a:lnTo>
                    <a:lnTo>
                      <a:pt x="214" y="16"/>
                    </a:lnTo>
                    <a:lnTo>
                      <a:pt x="180" y="23"/>
                    </a:lnTo>
                    <a:lnTo>
                      <a:pt x="149" y="31"/>
                    </a:lnTo>
                    <a:lnTo>
                      <a:pt x="120" y="40"/>
                    </a:lnTo>
                    <a:lnTo>
                      <a:pt x="93" y="50"/>
                    </a:lnTo>
                    <a:lnTo>
                      <a:pt x="70" y="60"/>
                    </a:lnTo>
                    <a:lnTo>
                      <a:pt x="49" y="71"/>
                    </a:lnTo>
                    <a:lnTo>
                      <a:pt x="32" y="83"/>
                    </a:lnTo>
                    <a:lnTo>
                      <a:pt x="18" y="96"/>
                    </a:lnTo>
                    <a:lnTo>
                      <a:pt x="8" y="109"/>
                    </a:lnTo>
                    <a:lnTo>
                      <a:pt x="5" y="115"/>
                    </a:lnTo>
                    <a:lnTo>
                      <a:pt x="2" y="122"/>
                    </a:lnTo>
                    <a:lnTo>
                      <a:pt x="1" y="129"/>
                    </a:lnTo>
                    <a:lnTo>
                      <a:pt x="0" y="136"/>
                    </a:lnTo>
                    <a:lnTo>
                      <a:pt x="0" y="728"/>
                    </a:lnTo>
                    <a:lnTo>
                      <a:pt x="1" y="735"/>
                    </a:lnTo>
                    <a:lnTo>
                      <a:pt x="2" y="742"/>
                    </a:lnTo>
                    <a:lnTo>
                      <a:pt x="5" y="749"/>
                    </a:lnTo>
                    <a:lnTo>
                      <a:pt x="8" y="755"/>
                    </a:lnTo>
                    <a:lnTo>
                      <a:pt x="18" y="768"/>
                    </a:lnTo>
                    <a:lnTo>
                      <a:pt x="32" y="781"/>
                    </a:lnTo>
                    <a:lnTo>
                      <a:pt x="49" y="793"/>
                    </a:lnTo>
                    <a:lnTo>
                      <a:pt x="70" y="804"/>
                    </a:lnTo>
                    <a:lnTo>
                      <a:pt x="93" y="814"/>
                    </a:lnTo>
                    <a:lnTo>
                      <a:pt x="120" y="824"/>
                    </a:lnTo>
                    <a:lnTo>
                      <a:pt x="149" y="833"/>
                    </a:lnTo>
                    <a:lnTo>
                      <a:pt x="180" y="841"/>
                    </a:lnTo>
                    <a:lnTo>
                      <a:pt x="214" y="848"/>
                    </a:lnTo>
                    <a:lnTo>
                      <a:pt x="250" y="853"/>
                    </a:lnTo>
                    <a:lnTo>
                      <a:pt x="287" y="858"/>
                    </a:lnTo>
                    <a:lnTo>
                      <a:pt x="327" y="861"/>
                    </a:lnTo>
                    <a:lnTo>
                      <a:pt x="367" y="863"/>
                    </a:lnTo>
                    <a:lnTo>
                      <a:pt x="409" y="864"/>
                    </a:lnTo>
                    <a:lnTo>
                      <a:pt x="451" y="863"/>
                    </a:lnTo>
                    <a:lnTo>
                      <a:pt x="492" y="861"/>
                    </a:lnTo>
                    <a:lnTo>
                      <a:pt x="531" y="858"/>
                    </a:lnTo>
                    <a:lnTo>
                      <a:pt x="569" y="853"/>
                    </a:lnTo>
                    <a:lnTo>
                      <a:pt x="605" y="848"/>
                    </a:lnTo>
                    <a:lnTo>
                      <a:pt x="639" y="841"/>
                    </a:lnTo>
                    <a:lnTo>
                      <a:pt x="670" y="833"/>
                    </a:lnTo>
                    <a:lnTo>
                      <a:pt x="699" y="824"/>
                    </a:lnTo>
                    <a:lnTo>
                      <a:pt x="726" y="814"/>
                    </a:lnTo>
                    <a:lnTo>
                      <a:pt x="749" y="804"/>
                    </a:lnTo>
                    <a:lnTo>
                      <a:pt x="770" y="793"/>
                    </a:lnTo>
                    <a:lnTo>
                      <a:pt x="787" y="781"/>
                    </a:lnTo>
                    <a:lnTo>
                      <a:pt x="801" y="768"/>
                    </a:lnTo>
                    <a:lnTo>
                      <a:pt x="811" y="755"/>
                    </a:lnTo>
                    <a:lnTo>
                      <a:pt x="814" y="749"/>
                    </a:lnTo>
                    <a:lnTo>
                      <a:pt x="817" y="742"/>
                    </a:lnTo>
                    <a:lnTo>
                      <a:pt x="818" y="735"/>
                    </a:lnTo>
                    <a:lnTo>
                      <a:pt x="819" y="728"/>
                    </a:lnTo>
                    <a:lnTo>
                      <a:pt x="819" y="136"/>
                    </a:lnTo>
                    <a:lnTo>
                      <a:pt x="818" y="129"/>
                    </a:lnTo>
                    <a:lnTo>
                      <a:pt x="817" y="122"/>
                    </a:lnTo>
                    <a:lnTo>
                      <a:pt x="814" y="115"/>
                    </a:lnTo>
                    <a:lnTo>
                      <a:pt x="811" y="109"/>
                    </a:lnTo>
                    <a:lnTo>
                      <a:pt x="801" y="96"/>
                    </a:lnTo>
                    <a:lnTo>
                      <a:pt x="787" y="83"/>
                    </a:lnTo>
                    <a:lnTo>
                      <a:pt x="770" y="71"/>
                    </a:lnTo>
                    <a:lnTo>
                      <a:pt x="749" y="60"/>
                    </a:lnTo>
                    <a:lnTo>
                      <a:pt x="726" y="50"/>
                    </a:lnTo>
                    <a:lnTo>
                      <a:pt x="699" y="40"/>
                    </a:lnTo>
                    <a:lnTo>
                      <a:pt x="670" y="31"/>
                    </a:lnTo>
                    <a:lnTo>
                      <a:pt x="639" y="23"/>
                    </a:lnTo>
                    <a:lnTo>
                      <a:pt x="605" y="16"/>
                    </a:lnTo>
                    <a:lnTo>
                      <a:pt x="569" y="11"/>
                    </a:lnTo>
                    <a:lnTo>
                      <a:pt x="531" y="6"/>
                    </a:lnTo>
                    <a:lnTo>
                      <a:pt x="492" y="3"/>
                    </a:lnTo>
                    <a:lnTo>
                      <a:pt x="451" y="1"/>
                    </a:lnTo>
                    <a:lnTo>
                      <a:pt x="409" y="0"/>
                    </a:lnTo>
                  </a:path>
                </a:pathLst>
              </a:custGeom>
              <a:gradFill rotWithShape="0">
                <a:gsLst>
                  <a:gs pos="0">
                    <a:schemeClr val="folHlink">
                      <a:gamma/>
                      <a:shade val="69804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69804"/>
                      <a:invGamma/>
                    </a:schemeClr>
                  </a:gs>
                </a:gsLst>
                <a:lin ang="0" scaled="1"/>
              </a:gradFill>
              <a:ln w="12700" cap="rnd" cmpd="sng">
                <a:solidFill>
                  <a:srgbClr val="333333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0" name="Freeform 10"/>
              <p:cNvSpPr>
                <a:spLocks/>
              </p:cNvSpPr>
              <p:nvPr/>
            </p:nvSpPr>
            <p:spPr bwMode="auto">
              <a:xfrm>
                <a:off x="3888" y="952"/>
                <a:ext cx="820" cy="136"/>
              </a:xfrm>
              <a:custGeom>
                <a:avLst/>
                <a:gdLst>
                  <a:gd name="T0" fmla="*/ 0 w 820"/>
                  <a:gd name="T1" fmla="*/ 0 h 136"/>
                  <a:gd name="T2" fmla="*/ 1 w 820"/>
                  <a:gd name="T3" fmla="*/ 7 h 136"/>
                  <a:gd name="T4" fmla="*/ 2 w 820"/>
                  <a:gd name="T5" fmla="*/ 14 h 136"/>
                  <a:gd name="T6" fmla="*/ 5 w 820"/>
                  <a:gd name="T7" fmla="*/ 21 h 136"/>
                  <a:gd name="T8" fmla="*/ 8 w 820"/>
                  <a:gd name="T9" fmla="*/ 27 h 136"/>
                  <a:gd name="T10" fmla="*/ 18 w 820"/>
                  <a:gd name="T11" fmla="*/ 40 h 136"/>
                  <a:gd name="T12" fmla="*/ 32 w 820"/>
                  <a:gd name="T13" fmla="*/ 53 h 136"/>
                  <a:gd name="T14" fmla="*/ 49 w 820"/>
                  <a:gd name="T15" fmla="*/ 65 h 136"/>
                  <a:gd name="T16" fmla="*/ 70 w 820"/>
                  <a:gd name="T17" fmla="*/ 76 h 136"/>
                  <a:gd name="T18" fmla="*/ 93 w 820"/>
                  <a:gd name="T19" fmla="*/ 86 h 136"/>
                  <a:gd name="T20" fmla="*/ 120 w 820"/>
                  <a:gd name="T21" fmla="*/ 96 h 136"/>
                  <a:gd name="T22" fmla="*/ 149 w 820"/>
                  <a:gd name="T23" fmla="*/ 104 h 136"/>
                  <a:gd name="T24" fmla="*/ 180 w 820"/>
                  <a:gd name="T25" fmla="*/ 112 h 136"/>
                  <a:gd name="T26" fmla="*/ 214 w 820"/>
                  <a:gd name="T27" fmla="*/ 119 h 136"/>
                  <a:gd name="T28" fmla="*/ 250 w 820"/>
                  <a:gd name="T29" fmla="*/ 124 h 136"/>
                  <a:gd name="T30" fmla="*/ 287 w 820"/>
                  <a:gd name="T31" fmla="*/ 129 h 136"/>
                  <a:gd name="T32" fmla="*/ 327 w 820"/>
                  <a:gd name="T33" fmla="*/ 132 h 136"/>
                  <a:gd name="T34" fmla="*/ 367 w 820"/>
                  <a:gd name="T35" fmla="*/ 134 h 136"/>
                  <a:gd name="T36" fmla="*/ 409 w 820"/>
                  <a:gd name="T37" fmla="*/ 135 h 136"/>
                  <a:gd name="T38" fmla="*/ 451 w 820"/>
                  <a:gd name="T39" fmla="*/ 134 h 136"/>
                  <a:gd name="T40" fmla="*/ 492 w 820"/>
                  <a:gd name="T41" fmla="*/ 132 h 136"/>
                  <a:gd name="T42" fmla="*/ 531 w 820"/>
                  <a:gd name="T43" fmla="*/ 129 h 136"/>
                  <a:gd name="T44" fmla="*/ 569 w 820"/>
                  <a:gd name="T45" fmla="*/ 124 h 136"/>
                  <a:gd name="T46" fmla="*/ 605 w 820"/>
                  <a:gd name="T47" fmla="*/ 119 h 136"/>
                  <a:gd name="T48" fmla="*/ 639 w 820"/>
                  <a:gd name="T49" fmla="*/ 112 h 136"/>
                  <a:gd name="T50" fmla="*/ 670 w 820"/>
                  <a:gd name="T51" fmla="*/ 104 h 136"/>
                  <a:gd name="T52" fmla="*/ 699 w 820"/>
                  <a:gd name="T53" fmla="*/ 96 h 136"/>
                  <a:gd name="T54" fmla="*/ 726 w 820"/>
                  <a:gd name="T55" fmla="*/ 86 h 136"/>
                  <a:gd name="T56" fmla="*/ 749 w 820"/>
                  <a:gd name="T57" fmla="*/ 76 h 136"/>
                  <a:gd name="T58" fmla="*/ 770 w 820"/>
                  <a:gd name="T59" fmla="*/ 65 h 136"/>
                  <a:gd name="T60" fmla="*/ 787 w 820"/>
                  <a:gd name="T61" fmla="*/ 53 h 136"/>
                  <a:gd name="T62" fmla="*/ 801 w 820"/>
                  <a:gd name="T63" fmla="*/ 40 h 136"/>
                  <a:gd name="T64" fmla="*/ 811 w 820"/>
                  <a:gd name="T65" fmla="*/ 27 h 136"/>
                  <a:gd name="T66" fmla="*/ 814 w 820"/>
                  <a:gd name="T67" fmla="*/ 21 h 136"/>
                  <a:gd name="T68" fmla="*/ 817 w 820"/>
                  <a:gd name="T69" fmla="*/ 14 h 136"/>
                  <a:gd name="T70" fmla="*/ 818 w 820"/>
                  <a:gd name="T71" fmla="*/ 7 h 136"/>
                  <a:gd name="T72" fmla="*/ 819 w 820"/>
                  <a:gd name="T73" fmla="*/ 0 h 1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20"/>
                  <a:gd name="T112" fmla="*/ 0 h 136"/>
                  <a:gd name="T113" fmla="*/ 820 w 820"/>
                  <a:gd name="T114" fmla="*/ 136 h 1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20" h="136">
                    <a:moveTo>
                      <a:pt x="0" y="0"/>
                    </a:moveTo>
                    <a:lnTo>
                      <a:pt x="1" y="7"/>
                    </a:lnTo>
                    <a:lnTo>
                      <a:pt x="2" y="14"/>
                    </a:lnTo>
                    <a:lnTo>
                      <a:pt x="5" y="21"/>
                    </a:lnTo>
                    <a:lnTo>
                      <a:pt x="8" y="27"/>
                    </a:lnTo>
                    <a:lnTo>
                      <a:pt x="18" y="40"/>
                    </a:lnTo>
                    <a:lnTo>
                      <a:pt x="32" y="53"/>
                    </a:lnTo>
                    <a:lnTo>
                      <a:pt x="49" y="65"/>
                    </a:lnTo>
                    <a:lnTo>
                      <a:pt x="70" y="76"/>
                    </a:lnTo>
                    <a:lnTo>
                      <a:pt x="93" y="86"/>
                    </a:lnTo>
                    <a:lnTo>
                      <a:pt x="120" y="96"/>
                    </a:lnTo>
                    <a:lnTo>
                      <a:pt x="149" y="104"/>
                    </a:lnTo>
                    <a:lnTo>
                      <a:pt x="180" y="112"/>
                    </a:lnTo>
                    <a:lnTo>
                      <a:pt x="214" y="119"/>
                    </a:lnTo>
                    <a:lnTo>
                      <a:pt x="250" y="124"/>
                    </a:lnTo>
                    <a:lnTo>
                      <a:pt x="287" y="129"/>
                    </a:lnTo>
                    <a:lnTo>
                      <a:pt x="327" y="132"/>
                    </a:lnTo>
                    <a:lnTo>
                      <a:pt x="367" y="134"/>
                    </a:lnTo>
                    <a:lnTo>
                      <a:pt x="409" y="135"/>
                    </a:lnTo>
                    <a:lnTo>
                      <a:pt x="451" y="134"/>
                    </a:lnTo>
                    <a:lnTo>
                      <a:pt x="492" y="132"/>
                    </a:lnTo>
                    <a:lnTo>
                      <a:pt x="531" y="129"/>
                    </a:lnTo>
                    <a:lnTo>
                      <a:pt x="569" y="124"/>
                    </a:lnTo>
                    <a:lnTo>
                      <a:pt x="605" y="119"/>
                    </a:lnTo>
                    <a:lnTo>
                      <a:pt x="639" y="112"/>
                    </a:lnTo>
                    <a:lnTo>
                      <a:pt x="670" y="104"/>
                    </a:lnTo>
                    <a:lnTo>
                      <a:pt x="699" y="96"/>
                    </a:lnTo>
                    <a:lnTo>
                      <a:pt x="726" y="86"/>
                    </a:lnTo>
                    <a:lnTo>
                      <a:pt x="749" y="76"/>
                    </a:lnTo>
                    <a:lnTo>
                      <a:pt x="770" y="65"/>
                    </a:lnTo>
                    <a:lnTo>
                      <a:pt x="787" y="53"/>
                    </a:lnTo>
                    <a:lnTo>
                      <a:pt x="801" y="40"/>
                    </a:lnTo>
                    <a:lnTo>
                      <a:pt x="811" y="27"/>
                    </a:lnTo>
                    <a:lnTo>
                      <a:pt x="814" y="21"/>
                    </a:lnTo>
                    <a:lnTo>
                      <a:pt x="817" y="14"/>
                    </a:lnTo>
                    <a:lnTo>
                      <a:pt x="818" y="7"/>
                    </a:lnTo>
                    <a:lnTo>
                      <a:pt x="819" y="0"/>
                    </a:lnTo>
                  </a:path>
                </a:pathLst>
              </a:custGeom>
              <a:noFill/>
              <a:ln w="12700" cap="rnd">
                <a:solidFill>
                  <a:srgbClr val="333333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4732" y="1344"/>
              <a:ext cx="576" cy="48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GB" sz="1400" b="0">
                  <a:solidFill>
                    <a:schemeClr val="bg1"/>
                  </a:solidFill>
                  <a:latin typeface="Arial" pitchFamily="34" charset="0"/>
                </a:rPr>
                <a:t>DEPT</a:t>
              </a:r>
              <a:endParaRPr lang="en-US" sz="1400" b="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4732" y="153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732" y="2112"/>
              <a:ext cx="576" cy="48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GB" sz="1400" b="0">
                  <a:solidFill>
                    <a:schemeClr val="bg1"/>
                  </a:solidFill>
                  <a:latin typeface="Arial" pitchFamily="34" charset="0"/>
                </a:rPr>
                <a:t>EMP</a:t>
              </a:r>
              <a:endParaRPr lang="en-US" sz="1400" b="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4732" y="2304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4924" y="1824"/>
              <a:ext cx="192" cy="288"/>
              <a:chOff x="4896" y="2832"/>
              <a:chExt cx="192" cy="288"/>
            </a:xfrm>
          </p:grpSpPr>
          <p:sp>
            <p:nvSpPr>
              <p:cNvPr id="16" name="Line 16"/>
              <p:cNvSpPr>
                <a:spLocks noChangeShapeType="1"/>
              </p:cNvSpPr>
              <p:nvPr/>
            </p:nvSpPr>
            <p:spPr bwMode="auto">
              <a:xfrm>
                <a:off x="4992" y="2832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7" name="Line 17"/>
              <p:cNvSpPr>
                <a:spLocks noChangeShapeType="1"/>
              </p:cNvSpPr>
              <p:nvPr/>
            </p:nvSpPr>
            <p:spPr bwMode="auto">
              <a:xfrm flipH="1">
                <a:off x="4896" y="3024"/>
                <a:ext cx="96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" name="Line 18"/>
              <p:cNvSpPr>
                <a:spLocks noChangeShapeType="1"/>
              </p:cNvSpPr>
              <p:nvPr/>
            </p:nvSpPr>
            <p:spPr bwMode="auto">
              <a:xfrm>
                <a:off x="4992" y="3024"/>
                <a:ext cx="96" cy="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6172200" y="2667000"/>
            <a:ext cx="1295400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 type="none" w="sm" len="sm"/>
            <a:tailEnd type="arrow" w="med" len="lg"/>
          </a:ln>
        </p:spPr>
        <p:txBody>
          <a:bodyPr/>
          <a:lstStyle/>
          <a:p>
            <a:endParaRPr lang="de-DE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6172200" y="3810000"/>
            <a:ext cx="1295400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 type="none" w="sm" len="sm"/>
            <a:tailEnd type="arrow" w="med" len="lg"/>
          </a:ln>
        </p:spPr>
        <p:txBody>
          <a:bodyPr/>
          <a:lstStyle/>
          <a:p>
            <a:endParaRPr lang="de-DE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351463" y="4756150"/>
            <a:ext cx="2230437" cy="1545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>
                <a:latin typeface="+mj-lt"/>
              </a:rPr>
              <a:t>Entity </a:t>
            </a:r>
            <a:r>
              <a:rPr lang="en-GB" sz="1600" b="0" dirty="0" smtClean="0">
                <a:latin typeface="+mj-lt"/>
              </a:rPr>
              <a:t>Obj</a:t>
            </a:r>
            <a:r>
              <a:rPr lang="en-GB" sz="1600" dirty="0" smtClean="0">
                <a:latin typeface="+mj-lt"/>
              </a:rPr>
              <a:t>ect (EO)</a:t>
            </a:r>
            <a:endParaRPr lang="en-GB" sz="1600" b="0" dirty="0">
              <a:latin typeface="+mj-lt"/>
            </a:endParaRPr>
          </a:p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>
                <a:latin typeface="+mj-lt"/>
              </a:rPr>
              <a:t>Mapping </a:t>
            </a:r>
            <a:r>
              <a:rPr lang="en-GB" sz="1600" b="0" dirty="0" err="1">
                <a:latin typeface="+mj-lt"/>
              </a:rPr>
              <a:t>zu</a:t>
            </a:r>
            <a:r>
              <a:rPr lang="en-GB" sz="1600" b="0" dirty="0">
                <a:latin typeface="+mj-lt"/>
              </a:rPr>
              <a:t> </a:t>
            </a:r>
            <a:r>
              <a:rPr lang="en-GB" sz="1600" b="0" dirty="0" err="1">
                <a:latin typeface="+mj-lt"/>
              </a:rPr>
              <a:t>Relationen</a:t>
            </a:r>
            <a:endParaRPr lang="en-GB" sz="1600" b="0" dirty="0">
              <a:latin typeface="+mj-lt"/>
            </a:endParaRPr>
          </a:p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>
                <a:latin typeface="+mj-lt"/>
              </a:rPr>
              <a:t>1. </a:t>
            </a:r>
            <a:r>
              <a:rPr lang="en-GB" sz="1600" b="0" dirty="0" err="1">
                <a:latin typeface="+mj-lt"/>
              </a:rPr>
              <a:t>Stufe</a:t>
            </a:r>
            <a:r>
              <a:rPr lang="en-GB" sz="1600" b="0" dirty="0">
                <a:latin typeface="+mj-lt"/>
              </a:rPr>
              <a:t> d. </a:t>
            </a:r>
            <a:r>
              <a:rPr lang="en-GB" sz="1600" b="0" dirty="0" err="1">
                <a:latin typeface="+mj-lt"/>
              </a:rPr>
              <a:t>Abstrakt</a:t>
            </a:r>
            <a:r>
              <a:rPr lang="en-GB" sz="1600" b="0" dirty="0">
                <a:latin typeface="+mj-lt"/>
              </a:rPr>
              <a:t>.</a:t>
            </a:r>
          </a:p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>
                <a:latin typeface="+mj-lt"/>
              </a:rPr>
              <a:t>Cache Layer</a:t>
            </a:r>
            <a:endParaRPr lang="en-US" sz="1600" b="0" dirty="0">
              <a:latin typeface="+mj-lt"/>
            </a:endParaRP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7488238" y="4781550"/>
            <a:ext cx="1436612" cy="11510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 err="1" smtClean="0">
                <a:latin typeface="+mj-lt"/>
              </a:rPr>
              <a:t>Datenbank</a:t>
            </a:r>
            <a:r>
              <a:rPr lang="en-GB" sz="1600" b="0" dirty="0" smtClean="0">
                <a:latin typeface="+mj-lt"/>
              </a:rPr>
              <a:t>-</a:t>
            </a:r>
            <a:br>
              <a:rPr lang="en-GB" sz="1600" b="0" dirty="0" smtClean="0">
                <a:latin typeface="+mj-lt"/>
              </a:rPr>
            </a:br>
            <a:r>
              <a:rPr lang="en-GB" sz="1600" b="0" dirty="0" err="1" smtClean="0">
                <a:latin typeface="+mj-lt"/>
              </a:rPr>
              <a:t>Objekte</a:t>
            </a:r>
            <a:endParaRPr lang="en-GB" sz="1600" b="0" dirty="0" smtClean="0">
              <a:latin typeface="+mj-lt"/>
            </a:endParaRPr>
          </a:p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 err="1" smtClean="0">
                <a:latin typeface="+mj-lt"/>
              </a:rPr>
              <a:t>Relationale</a:t>
            </a:r>
            <a:r>
              <a:rPr lang="en-GB" sz="1600" b="0" dirty="0" smtClean="0">
                <a:latin typeface="+mj-lt"/>
              </a:rPr>
              <a:t/>
            </a:r>
            <a:br>
              <a:rPr lang="en-GB" sz="1600" b="0" dirty="0" smtClean="0">
                <a:latin typeface="+mj-lt"/>
              </a:rPr>
            </a:br>
            <a:r>
              <a:rPr lang="en-GB" sz="1600" b="0" dirty="0" smtClean="0">
                <a:latin typeface="+mj-lt"/>
              </a:rPr>
              <a:t>Welt</a:t>
            </a:r>
            <a:endParaRPr lang="en-US" sz="1600" b="0" dirty="0">
              <a:latin typeface="+mj-lt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368675" y="4781550"/>
            <a:ext cx="1939955" cy="147117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>
                <a:latin typeface="+mj-lt"/>
              </a:rPr>
              <a:t>View </a:t>
            </a:r>
            <a:r>
              <a:rPr lang="en-GB" sz="1600" b="0" dirty="0" smtClean="0">
                <a:latin typeface="+mj-lt"/>
              </a:rPr>
              <a:t>Object</a:t>
            </a:r>
            <a:br>
              <a:rPr lang="en-GB" sz="1600" b="0" dirty="0" smtClean="0">
                <a:latin typeface="+mj-lt"/>
              </a:rPr>
            </a:br>
            <a:r>
              <a:rPr lang="en-GB" sz="1600" b="0" dirty="0" smtClean="0">
                <a:latin typeface="+mj-lt"/>
              </a:rPr>
              <a:t> (VO)</a:t>
            </a:r>
            <a:endParaRPr lang="en-GB" sz="1600" b="0" dirty="0">
              <a:latin typeface="+mj-lt"/>
            </a:endParaRPr>
          </a:p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>
                <a:latin typeface="+mj-lt"/>
              </a:rPr>
              <a:t>Select Statement</a:t>
            </a:r>
          </a:p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>
                <a:latin typeface="+mj-lt"/>
              </a:rPr>
              <a:t>2. </a:t>
            </a:r>
            <a:r>
              <a:rPr lang="en-GB" sz="1600" b="0" dirty="0" err="1">
                <a:latin typeface="+mj-lt"/>
              </a:rPr>
              <a:t>Stufe</a:t>
            </a:r>
            <a:r>
              <a:rPr lang="en-GB" sz="1600" b="0" dirty="0">
                <a:latin typeface="+mj-lt"/>
              </a:rPr>
              <a:t> </a:t>
            </a:r>
            <a:r>
              <a:rPr lang="en-GB" sz="1600" b="0" dirty="0" err="1">
                <a:latin typeface="+mj-lt"/>
              </a:rPr>
              <a:t>der</a:t>
            </a:r>
            <a:r>
              <a:rPr lang="en-GB" sz="1600" b="0" dirty="0">
                <a:latin typeface="+mj-lt"/>
              </a:rPr>
              <a:t> </a:t>
            </a:r>
            <a:br>
              <a:rPr lang="en-GB" sz="1600" b="0" dirty="0">
                <a:latin typeface="+mj-lt"/>
              </a:rPr>
            </a:br>
            <a:r>
              <a:rPr lang="en-GB" sz="1600" b="0" dirty="0" err="1">
                <a:latin typeface="+mj-lt"/>
              </a:rPr>
              <a:t>Abstraktion</a:t>
            </a:r>
            <a:endParaRPr lang="en-US" sz="1600" b="0" dirty="0">
              <a:latin typeface="+mj-lt"/>
            </a:endParaRP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1597025" y="4781550"/>
            <a:ext cx="1617751" cy="147117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>
                <a:latin typeface="+mj-lt"/>
              </a:rPr>
              <a:t>Application</a:t>
            </a:r>
            <a:br>
              <a:rPr lang="en-GB" sz="1600" b="0" dirty="0">
                <a:latin typeface="+mj-lt"/>
              </a:rPr>
            </a:br>
            <a:r>
              <a:rPr lang="en-GB" sz="1600" b="0" dirty="0">
                <a:latin typeface="+mj-lt"/>
              </a:rPr>
              <a:t>Module Class</a:t>
            </a:r>
          </a:p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>
                <a:latin typeface="+mj-lt"/>
              </a:rPr>
              <a:t>‘Container’</a:t>
            </a:r>
          </a:p>
          <a:p>
            <a:pPr marL="190500" indent="-190500" algn="l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sz="1600" b="0" dirty="0">
                <a:latin typeface="+mj-lt"/>
              </a:rPr>
              <a:t>3. </a:t>
            </a:r>
            <a:r>
              <a:rPr lang="en-GB" sz="1600" b="0" dirty="0" err="1">
                <a:latin typeface="+mj-lt"/>
              </a:rPr>
              <a:t>Stufe</a:t>
            </a:r>
            <a:r>
              <a:rPr lang="en-GB" sz="1600" b="0" dirty="0">
                <a:latin typeface="+mj-lt"/>
              </a:rPr>
              <a:t> </a:t>
            </a:r>
            <a:r>
              <a:rPr lang="en-GB" sz="1600" b="0" dirty="0" err="1">
                <a:latin typeface="+mj-lt"/>
              </a:rPr>
              <a:t>der</a:t>
            </a:r>
            <a:r>
              <a:rPr lang="en-GB" sz="1600" b="0" dirty="0">
                <a:latin typeface="+mj-lt"/>
              </a:rPr>
              <a:t> </a:t>
            </a:r>
            <a:br>
              <a:rPr lang="en-GB" sz="1600" b="0" dirty="0">
                <a:latin typeface="+mj-lt"/>
              </a:rPr>
            </a:br>
            <a:r>
              <a:rPr lang="en-GB" sz="1600" b="0" dirty="0" err="1">
                <a:latin typeface="+mj-lt"/>
              </a:rPr>
              <a:t>Abstraktion</a:t>
            </a:r>
            <a:endParaRPr lang="en-US" sz="1600" b="0" dirty="0">
              <a:latin typeface="+mj-lt"/>
            </a:endParaRPr>
          </a:p>
        </p:txBody>
      </p: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5756275" y="2209800"/>
            <a:ext cx="914400" cy="1981200"/>
            <a:chOff x="3312" y="1152"/>
            <a:chExt cx="576" cy="1248"/>
          </a:xfrm>
        </p:grpSpPr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3312" y="1152"/>
              <a:ext cx="576" cy="480"/>
            </a:xfrm>
            <a:prstGeom prst="rect">
              <a:avLst/>
            </a:prstGeom>
            <a:solidFill>
              <a:srgbClr val="33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GB" sz="1400" b="0">
                  <a:latin typeface="Arial" pitchFamily="34" charset="0"/>
                </a:rPr>
                <a:t>Dept_eo</a:t>
              </a:r>
              <a:endParaRPr lang="en-US" sz="1400" b="0">
                <a:latin typeface="Arial" pitchFamily="34" charset="0"/>
              </a:endParaRPr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3312" y="1344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3312" y="1920"/>
              <a:ext cx="576" cy="480"/>
            </a:xfrm>
            <a:prstGeom prst="rect">
              <a:avLst/>
            </a:prstGeom>
            <a:solidFill>
              <a:srgbClr val="33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GB" sz="1400" b="0">
                  <a:latin typeface="Arial" pitchFamily="34" charset="0"/>
                </a:rPr>
                <a:t>Emp_eo</a:t>
              </a:r>
              <a:endParaRPr lang="en-US" sz="1400" b="0">
                <a:latin typeface="Arial" pitchFamily="34" charset="0"/>
              </a:endParaRPr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3312" y="2112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3600" y="1632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3408" y="1632"/>
              <a:ext cx="178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</a:pPr>
              <a:r>
                <a:rPr lang="en-GB" sz="1400" b="0"/>
                <a:t>1</a:t>
              </a:r>
              <a:endParaRPr lang="en-US" sz="1400" b="0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3600" y="1776"/>
              <a:ext cx="160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</a:pPr>
              <a:r>
                <a:rPr lang="en-GB" sz="1400" b="0"/>
                <a:t>*</a:t>
              </a:r>
              <a:endParaRPr lang="en-US" sz="1400" b="0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3312" y="1488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3312" y="225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5029200" y="1752600"/>
            <a:ext cx="685800" cy="533400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sysDot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>
            <a:off x="5029200" y="1905000"/>
            <a:ext cx="685800" cy="1676400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sysDot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 flipV="1">
            <a:off x="5029200" y="2667000"/>
            <a:ext cx="685800" cy="152400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sysDot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V="1">
            <a:off x="5029200" y="3657600"/>
            <a:ext cx="685800" cy="228600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sysDot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 flipV="1">
            <a:off x="5029200" y="3886200"/>
            <a:ext cx="685800" cy="228600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sysDot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3124200" y="2057400"/>
            <a:ext cx="990600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 type="none" w="sm" len="sm"/>
            <a:tailEnd type="arrow" w="med" len="lg"/>
          </a:ln>
        </p:spPr>
        <p:txBody>
          <a:bodyPr/>
          <a:lstStyle/>
          <a:p>
            <a:endParaRPr lang="de-DE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2971800" y="2362200"/>
            <a:ext cx="914400" cy="91440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 type="none" w="sm" len="sm"/>
            <a:tailEnd type="arrow" w="med" len="lg"/>
          </a:ln>
        </p:spPr>
        <p:txBody>
          <a:bodyPr/>
          <a:lstStyle/>
          <a:p>
            <a:endParaRPr lang="de-DE"/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2743200" y="2362200"/>
            <a:ext cx="1143000" cy="205740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 type="none" w="sm" len="sm"/>
            <a:tailEnd type="arrow" w="med" len="lg"/>
          </a:ln>
        </p:spPr>
        <p:txBody>
          <a:bodyPr/>
          <a:lstStyle/>
          <a:p>
            <a:endParaRPr lang="de-DE"/>
          </a:p>
        </p:txBody>
      </p:sp>
      <p:grpSp>
        <p:nvGrpSpPr>
          <p:cNvPr id="27" name="Group 43"/>
          <p:cNvGrpSpPr>
            <a:grpSpLocks/>
          </p:cNvGrpSpPr>
          <p:nvPr/>
        </p:nvGrpSpPr>
        <p:grpSpPr bwMode="auto">
          <a:xfrm>
            <a:off x="3627438" y="1600200"/>
            <a:ext cx="1371600" cy="762000"/>
            <a:chOff x="2016" y="1968"/>
            <a:chExt cx="864" cy="48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6" name="Rectangle 44"/>
            <p:cNvSpPr>
              <a:spLocks noChangeArrowheads="1"/>
            </p:cNvSpPr>
            <p:nvPr/>
          </p:nvSpPr>
          <p:spPr bwMode="auto">
            <a:xfrm>
              <a:off x="2016" y="1968"/>
              <a:ext cx="864" cy="48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GB" sz="1400" b="0">
                  <a:latin typeface="Arial" pitchFamily="34" charset="0"/>
                </a:rPr>
                <a:t>EmpDept_vo</a:t>
              </a:r>
              <a:endParaRPr lang="en-US" sz="1400" b="0">
                <a:latin typeface="Arial" pitchFamily="34" charset="0"/>
              </a:endParaRPr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2016" y="2160"/>
              <a:ext cx="86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auto">
            <a:xfrm>
              <a:off x="2016" y="2304"/>
              <a:ext cx="86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45" name="Group 47"/>
          <p:cNvGrpSpPr>
            <a:grpSpLocks/>
          </p:cNvGrpSpPr>
          <p:nvPr/>
        </p:nvGrpSpPr>
        <p:grpSpPr bwMode="auto">
          <a:xfrm>
            <a:off x="4160838" y="3276600"/>
            <a:ext cx="304800" cy="457200"/>
            <a:chOff x="4896" y="2832"/>
            <a:chExt cx="192" cy="288"/>
          </a:xfrm>
        </p:grpSpPr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4992" y="2832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 flipH="1">
              <a:off x="4896" y="3024"/>
              <a:ext cx="96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4992" y="3024"/>
              <a:ext cx="96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9" name="Group 51"/>
          <p:cNvGrpSpPr>
            <a:grpSpLocks/>
          </p:cNvGrpSpPr>
          <p:nvPr/>
        </p:nvGrpSpPr>
        <p:grpSpPr bwMode="auto">
          <a:xfrm>
            <a:off x="3627438" y="2590800"/>
            <a:ext cx="1371600" cy="762000"/>
            <a:chOff x="2285" y="1392"/>
            <a:chExt cx="864" cy="48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4" name="Rectangle 52"/>
            <p:cNvSpPr>
              <a:spLocks noChangeArrowheads="1"/>
            </p:cNvSpPr>
            <p:nvPr/>
          </p:nvSpPr>
          <p:spPr bwMode="auto">
            <a:xfrm>
              <a:off x="2285" y="1392"/>
              <a:ext cx="864" cy="48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GB" sz="1400" b="0">
                  <a:latin typeface="Arial" pitchFamily="34" charset="0"/>
                </a:rPr>
                <a:t>DeptSals_vo</a:t>
              </a:r>
              <a:endParaRPr lang="en-US" sz="1400" b="0">
                <a:latin typeface="Arial" pitchFamily="34" charset="0"/>
              </a:endParaRPr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auto">
            <a:xfrm>
              <a:off x="2285" y="1584"/>
              <a:ext cx="86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auto">
            <a:xfrm>
              <a:off x="2285" y="1728"/>
              <a:ext cx="86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53" name="Group 55"/>
          <p:cNvGrpSpPr>
            <a:grpSpLocks/>
          </p:cNvGrpSpPr>
          <p:nvPr/>
        </p:nvGrpSpPr>
        <p:grpSpPr bwMode="auto">
          <a:xfrm>
            <a:off x="3627438" y="3733800"/>
            <a:ext cx="1371600" cy="762000"/>
            <a:chOff x="2285" y="2112"/>
            <a:chExt cx="864" cy="48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2285" y="2112"/>
              <a:ext cx="864" cy="48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l" eaLnBrk="0" hangingPunct="0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GB" sz="1400" b="0">
                  <a:latin typeface="Arial" pitchFamily="34" charset="0"/>
                </a:rPr>
                <a:t>EmpMgr_vo</a:t>
              </a:r>
              <a:endParaRPr lang="en-US" sz="1400" b="0">
                <a:latin typeface="Arial" pitchFamily="34" charset="0"/>
              </a:endParaRPr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auto">
            <a:xfrm>
              <a:off x="2285" y="2304"/>
              <a:ext cx="86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60" name="Line 58"/>
            <p:cNvSpPr>
              <a:spLocks noChangeShapeType="1"/>
            </p:cNvSpPr>
            <p:nvPr/>
          </p:nvSpPr>
          <p:spPr bwMode="auto">
            <a:xfrm>
              <a:off x="2285" y="2448"/>
              <a:ext cx="864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1143000" y="1981200"/>
            <a:ext cx="5334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62" name="Oval 60"/>
          <p:cNvSpPr>
            <a:spLocks noChangeArrowheads="1"/>
          </p:cNvSpPr>
          <p:nvPr/>
        </p:nvSpPr>
        <p:spPr bwMode="auto">
          <a:xfrm>
            <a:off x="381000" y="1638300"/>
            <a:ext cx="762000" cy="6858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</a:pPr>
            <a:r>
              <a:rPr lang="en-GB" sz="2800" b="0">
                <a:solidFill>
                  <a:schemeClr val="bg1"/>
                </a:solidFill>
              </a:rPr>
              <a:t>UI</a:t>
            </a:r>
            <a:endParaRPr lang="en-US" sz="28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utoUpdateAnimBg="0"/>
      <p:bldP spid="24" grpId="0" autoUpdateAnimBg="0"/>
      <p:bldP spid="25" grpId="0" autoUpdateAnimBg="0"/>
      <p:bldP spid="26" grpId="0" autoUpdateAnimBg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61" grpId="0" animBg="1"/>
      <p:bldP spid="6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ADF – Model (Bindings)</a:t>
            </a:r>
            <a:endParaRPr lang="de-DE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9552" y="1268760"/>
            <a:ext cx="7620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271463" marR="0" lvl="0" indent="-271463" defTabSz="914400" eaLnBrk="1" latinLnBrk="0" hangingPunct="1">
              <a:lnSpc>
                <a:spcPts val="2600"/>
              </a:lnSpc>
              <a:spcBef>
                <a:spcPct val="40000"/>
              </a:spcBef>
              <a:spcAft>
                <a:spcPct val="0"/>
              </a:spcAft>
              <a:buClr>
                <a:srgbClr val="AA272F"/>
              </a:buClr>
              <a:buSzPct val="70000"/>
              <a:buFont typeface="Webdings" pitchFamily="18" charset="2"/>
              <a:buChar char="4"/>
              <a:tabLst>
                <a:tab pos="271463" algn="l"/>
                <a:tab pos="719138" algn="l"/>
                <a:tab pos="1077913" algn="l"/>
              </a:tabLst>
              <a:defRPr/>
            </a:pPr>
            <a:r>
              <a:rPr lang="en-US" sz="2200" dirty="0" err="1" smtClean="0">
                <a:latin typeface="+mn-lt"/>
              </a:rPr>
              <a:t>Abstraktionsschicht</a:t>
            </a:r>
            <a:r>
              <a:rPr lang="en-US" sz="2200" dirty="0" smtClean="0">
                <a:latin typeface="+mn-lt"/>
              </a:rPr>
              <a:t> </a:t>
            </a:r>
            <a:r>
              <a:rPr lang="de-DE" sz="2200" dirty="0">
                <a:latin typeface="+mn-lt"/>
              </a:rPr>
              <a:t>vereinheitlicht den Zugriff auf unterschiedliche Business </a:t>
            </a:r>
            <a:r>
              <a:rPr lang="de-DE" sz="2200" dirty="0" smtClean="0">
                <a:latin typeface="+mn-lt"/>
              </a:rPr>
              <a:t>Service</a:t>
            </a:r>
          </a:p>
          <a:p>
            <a:pPr marL="271463" marR="0" lvl="0" indent="-271463" defTabSz="914400" eaLnBrk="1" latinLnBrk="0" hangingPunct="1">
              <a:lnSpc>
                <a:spcPts val="2600"/>
              </a:lnSpc>
              <a:spcBef>
                <a:spcPct val="40000"/>
              </a:spcBef>
              <a:spcAft>
                <a:spcPct val="0"/>
              </a:spcAft>
              <a:buClr>
                <a:srgbClr val="AA272F"/>
              </a:buClr>
              <a:buSzPct val="70000"/>
              <a:buFont typeface="Webdings" pitchFamily="18" charset="2"/>
              <a:buChar char="4"/>
              <a:tabLst>
                <a:tab pos="271463" algn="l"/>
                <a:tab pos="719138" algn="l"/>
                <a:tab pos="1077913" algn="l"/>
              </a:tabLst>
              <a:defRPr/>
            </a:pPr>
            <a:r>
              <a:rPr lang="en-US" sz="2200" dirty="0">
                <a:latin typeface="+mn-lt"/>
              </a:rPr>
              <a:t>ADF </a:t>
            </a:r>
            <a:r>
              <a:rPr lang="en-US" sz="2200" dirty="0" err="1">
                <a:latin typeface="+mn-lt"/>
              </a:rPr>
              <a:t>Databinding</a:t>
            </a:r>
            <a:r>
              <a:rPr lang="en-US" sz="2200" dirty="0">
                <a:latin typeface="+mn-lt"/>
              </a:rPr>
              <a:t> (JSR-227)</a:t>
            </a:r>
          </a:p>
          <a:p>
            <a:pPr marR="0" lvl="0" defTabSz="914400" eaLnBrk="1" latinLnBrk="0" hangingPunct="1">
              <a:lnSpc>
                <a:spcPts val="2600"/>
              </a:lnSpc>
              <a:spcBef>
                <a:spcPct val="40000"/>
              </a:spcBef>
              <a:spcAft>
                <a:spcPct val="0"/>
              </a:spcAft>
              <a:buClr>
                <a:srgbClr val="AA272F"/>
              </a:buClr>
              <a:buSzPct val="70000"/>
              <a:tabLst>
                <a:tab pos="271463" algn="l"/>
                <a:tab pos="719138" algn="l"/>
                <a:tab pos="1077913" algn="l"/>
              </a:tabLst>
              <a:defRPr/>
            </a:pPr>
            <a:endParaRPr lang="en-US" sz="2200" dirty="0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7171704" y="4516438"/>
            <a:ext cx="506413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5165104" y="4525963"/>
            <a:ext cx="506413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invGray">
          <a:xfrm>
            <a:off x="5728667" y="4284663"/>
            <a:ext cx="1395412" cy="48101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>
                <a:solidFill>
                  <a:srgbClr val="FFFF00"/>
                </a:solidFill>
              </a:rPr>
              <a:t>Model</a:t>
            </a:r>
            <a:endParaRPr lang="en-US" b="0">
              <a:solidFill>
                <a:srgbClr val="FFFF00"/>
              </a:solidFill>
            </a:endParaRPr>
          </a:p>
        </p:txBody>
      </p:sp>
      <p:pic>
        <p:nvPicPr>
          <p:cNvPr id="8" name="Picture 7" descr="edi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7479" y="3513138"/>
            <a:ext cx="2549525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12"/>
          <p:cNvSpPr>
            <a:spLocks/>
          </p:cNvSpPr>
          <p:nvPr/>
        </p:nvSpPr>
        <p:spPr bwMode="auto">
          <a:xfrm>
            <a:off x="7719392" y="3543300"/>
            <a:ext cx="381000" cy="2133600"/>
          </a:xfrm>
          <a:custGeom>
            <a:avLst/>
            <a:gdLst>
              <a:gd name="T0" fmla="*/ 2147483647 w 240"/>
              <a:gd name="T1" fmla="*/ 0 h 1056"/>
              <a:gd name="T2" fmla="*/ 0 w 240"/>
              <a:gd name="T3" fmla="*/ 0 h 1056"/>
              <a:gd name="T4" fmla="*/ 0 w 240"/>
              <a:gd name="T5" fmla="*/ 2147483647 h 1056"/>
              <a:gd name="T6" fmla="*/ 2147483647 w 240"/>
              <a:gd name="T7" fmla="*/ 2147483647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1056"/>
              <a:gd name="T14" fmla="*/ 240 w 240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1056">
                <a:moveTo>
                  <a:pt x="240" y="0"/>
                </a:moveTo>
                <a:lnTo>
                  <a:pt x="0" y="0"/>
                </a:lnTo>
                <a:lnTo>
                  <a:pt x="0" y="1056"/>
                </a:lnTo>
                <a:lnTo>
                  <a:pt x="240" y="105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7719392" y="46101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7719392" y="5143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7719392" y="4076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graphicFrame>
        <p:nvGraphicFramePr>
          <p:cNvPr id="1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762016"/>
              </p:ext>
            </p:extLst>
          </p:nvPr>
        </p:nvGraphicFramePr>
        <p:xfrm>
          <a:off x="528017" y="4000500"/>
          <a:ext cx="1931987" cy="188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Bitmap Image" r:id="rId5" imgW="2553056" imgH="2486372" progId="PBrush">
                  <p:embed/>
                </p:oleObj>
              </mc:Choice>
              <mc:Fallback>
                <p:oleObj name="Bitmap Image" r:id="rId5" imgW="2553056" imgH="2486372" progId="PBrush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017" y="4000500"/>
                        <a:ext cx="1931987" cy="188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A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reeform 6"/>
          <p:cNvSpPr>
            <a:spLocks/>
          </p:cNvSpPr>
          <p:nvPr/>
        </p:nvSpPr>
        <p:spPr bwMode="ltGray">
          <a:xfrm rot="16200000" flipV="1">
            <a:off x="1701179" y="3097213"/>
            <a:ext cx="936625" cy="1600200"/>
          </a:xfrm>
          <a:custGeom>
            <a:avLst/>
            <a:gdLst>
              <a:gd name="T0" fmla="*/ 2147483647 w 655"/>
              <a:gd name="T1" fmla="*/ 0 h 1555"/>
              <a:gd name="T2" fmla="*/ 2147483647 w 655"/>
              <a:gd name="T3" fmla="*/ 2147483647 h 1555"/>
              <a:gd name="T4" fmla="*/ 0 w 655"/>
              <a:gd name="T5" fmla="*/ 2147483647 h 1555"/>
              <a:gd name="T6" fmla="*/ 0 60000 65536"/>
              <a:gd name="T7" fmla="*/ 0 60000 65536"/>
              <a:gd name="T8" fmla="*/ 0 60000 65536"/>
              <a:gd name="T9" fmla="*/ 0 w 655"/>
              <a:gd name="T10" fmla="*/ 0 h 1555"/>
              <a:gd name="T11" fmla="*/ 655 w 655"/>
              <a:gd name="T12" fmla="*/ 1555 h 15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5" h="1555">
                <a:moveTo>
                  <a:pt x="430" y="0"/>
                </a:moveTo>
                <a:cubicBezTo>
                  <a:pt x="542" y="301"/>
                  <a:pt x="655" y="602"/>
                  <a:pt x="583" y="861"/>
                </a:cubicBezTo>
                <a:cubicBezTo>
                  <a:pt x="511" y="1120"/>
                  <a:pt x="97" y="1439"/>
                  <a:pt x="0" y="1555"/>
                </a:cubicBezTo>
              </a:path>
            </a:pathLst>
          </a:custGeom>
          <a:noFill/>
          <a:ln w="76200">
            <a:solidFill>
              <a:schemeClr val="accent1"/>
            </a:solidFill>
            <a:round/>
            <a:headEnd type="triangle" w="med" len="med"/>
            <a:tailEnd/>
          </a:ln>
        </p:spPr>
        <p:txBody>
          <a:bodyPr rot="10800000" vert="eaVert"/>
          <a:lstStyle/>
          <a:p>
            <a:endParaRPr lang="de-DE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Oracle ADF – Model </a:t>
            </a:r>
            <a:r>
              <a:rPr lang="de-DE" dirty="0" smtClean="0"/>
              <a:t>(Komponenten/EL)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341438"/>
            <a:ext cx="4392290" cy="4463826"/>
          </a:xfrm>
        </p:spPr>
        <p:txBody>
          <a:bodyPr>
            <a:normAutofit lnSpcReduction="10000"/>
          </a:bodyPr>
          <a:lstStyle/>
          <a:p>
            <a:r>
              <a:rPr lang="de-DE" dirty="0"/>
              <a:t>Data Controls beschreiben</a:t>
            </a:r>
            <a:br>
              <a:rPr lang="de-DE" dirty="0"/>
            </a:br>
            <a:r>
              <a:rPr lang="de-DE" dirty="0"/>
              <a:t>das Public Interface eines Business Service</a:t>
            </a:r>
          </a:p>
          <a:p>
            <a:r>
              <a:rPr lang="de-DE" dirty="0" err="1"/>
              <a:t>Bindings</a:t>
            </a:r>
            <a:r>
              <a:rPr lang="de-DE" dirty="0"/>
              <a:t> verbinden </a:t>
            </a:r>
            <a:br>
              <a:rPr lang="de-DE" dirty="0"/>
            </a:br>
            <a:r>
              <a:rPr lang="de-DE" dirty="0"/>
              <a:t>UI-Komponenten mit </a:t>
            </a:r>
            <a:br>
              <a:rPr lang="de-DE" dirty="0"/>
            </a:br>
            <a:r>
              <a:rPr lang="de-DE" dirty="0"/>
              <a:t>Daten oder Aktionen</a:t>
            </a:r>
          </a:p>
          <a:p>
            <a:r>
              <a:rPr lang="de-DE" dirty="0"/>
              <a:t>ADF nutzt Expression Language (EL) zur Beschreibung </a:t>
            </a:r>
            <a:br>
              <a:rPr lang="de-DE" dirty="0"/>
            </a:br>
            <a:r>
              <a:rPr lang="de-DE" dirty="0"/>
              <a:t>des Data </a:t>
            </a:r>
            <a:r>
              <a:rPr lang="de-DE" dirty="0" smtClean="0"/>
              <a:t>Binding</a:t>
            </a:r>
          </a:p>
          <a:p>
            <a:r>
              <a:rPr lang="de-DE" dirty="0"/>
              <a:t>ADF EL Ausdrücke haben typischerweise folgende Form:</a:t>
            </a:r>
            <a:br>
              <a:rPr lang="de-DE" dirty="0"/>
            </a:br>
            <a:r>
              <a:rPr lang="de-DE" dirty="0"/>
              <a:t>#{</a:t>
            </a:r>
            <a:r>
              <a:rPr lang="de-DE" dirty="0" err="1"/>
              <a:t>bindingVariable.BindingObject.propertyName</a:t>
            </a:r>
            <a:r>
              <a:rPr lang="de-DE" dirty="0" smtClean="0"/>
              <a:t>}</a:t>
            </a:r>
            <a:endParaRPr lang="de-DE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blackWhite">
          <a:xfrm>
            <a:off x="5311775" y="5003800"/>
            <a:ext cx="2635250" cy="59055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</a:pPr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Business Service</a:t>
            </a:r>
            <a:r>
              <a:rPr lang="en-US" sz="1800">
                <a:cs typeface="Times New Roman" pitchFamily="18" charset="0"/>
              </a:rPr>
              <a:t>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blackWhite">
          <a:xfrm>
            <a:off x="5105400" y="3071813"/>
            <a:ext cx="1219200" cy="469900"/>
          </a:xfrm>
          <a:prstGeom prst="rect">
            <a:avLst/>
          </a:prstGeom>
          <a:noFill/>
          <a:ln w="28575" algn="ctr">
            <a:solidFill>
              <a:srgbClr val="3333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0"/>
              </a:spcBef>
              <a:buClrTx/>
            </a:pPr>
            <a:r>
              <a:rPr lang="en-US" sz="1800" dirty="0">
                <a:solidFill>
                  <a:srgbClr val="000000"/>
                </a:solidFill>
                <a:cs typeface="Arial" charset="0"/>
              </a:rPr>
              <a:t>Bindings</a:t>
            </a:r>
            <a:endParaRPr lang="it-IT" sz="1800" dirty="0">
              <a:cs typeface="Arial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blackWhite">
          <a:xfrm>
            <a:off x="6858000" y="3071813"/>
            <a:ext cx="1219200" cy="469900"/>
          </a:xfrm>
          <a:prstGeom prst="rect">
            <a:avLst/>
          </a:prstGeom>
          <a:noFill/>
          <a:ln w="28575" algn="ctr">
            <a:solidFill>
              <a:srgbClr val="3333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0"/>
              </a:spcBef>
              <a:buClrTx/>
            </a:pPr>
            <a:r>
              <a:rPr lang="en-US" sz="1800">
                <a:solidFill>
                  <a:srgbClr val="000000"/>
                </a:solidFill>
                <a:cs typeface="Arial" charset="0"/>
              </a:rPr>
              <a:t>Bindings</a:t>
            </a:r>
            <a:endParaRPr lang="it-IT" sz="1800">
              <a:cs typeface="Arial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5715000" y="3532188"/>
            <a:ext cx="0" cy="9906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7391400" y="3532188"/>
            <a:ext cx="0" cy="9906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blackWhite">
          <a:xfrm>
            <a:off x="5311775" y="4508500"/>
            <a:ext cx="2635250" cy="434975"/>
          </a:xfrm>
          <a:prstGeom prst="rect">
            <a:avLst/>
          </a:prstGeom>
          <a:noFill/>
          <a:ln w="28575" algn="ctr">
            <a:solidFill>
              <a:srgbClr val="3333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0"/>
              </a:spcBef>
              <a:buClrTx/>
            </a:pPr>
            <a:r>
              <a:rPr lang="en-US" sz="1800">
                <a:solidFill>
                  <a:srgbClr val="000000"/>
                </a:solidFill>
                <a:cs typeface="Arial" charset="0"/>
              </a:rPr>
              <a:t>Data Control</a:t>
            </a:r>
            <a:r>
              <a:rPr lang="en-US" sz="1800">
                <a:cs typeface="Arial" charset="0"/>
              </a:rPr>
              <a:t> </a:t>
            </a:r>
            <a:endParaRPr lang="it-IT" sz="1800">
              <a:cs typeface="Arial" charset="0"/>
            </a:endParaRPr>
          </a:p>
        </p:txBody>
      </p:sp>
      <p:pic>
        <p:nvPicPr>
          <p:cNvPr id="10" name="Picture 10" descr="Screens: Web P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257800" y="1511300"/>
            <a:ext cx="896938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Screens: Web P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013575" y="1511300"/>
            <a:ext cx="896938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888745"/>
      </p:ext>
    </p:extLst>
  </p:cSld>
  <p:clrMapOvr>
    <a:masterClrMapping/>
  </p:clrMapOvr>
  <p:transition>
    <p:strips dir="ru"/>
  </p:transition>
</p:sld>
</file>

<file path=ppt/theme/theme1.xml><?xml version="1.0" encoding="utf-8"?>
<a:theme xmlns:a="http://schemas.openxmlformats.org/drawingml/2006/main" name="vorlage_robotron_industrie_0110">
  <a:themeElements>
    <a:clrScheme name="2_PPT-Vorlage_1107_Industr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PPT-Vorlage_1107_Industri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75000"/>
          </a:lnSpc>
          <a:spcBef>
            <a:spcPct val="50000"/>
          </a:spcBef>
          <a:spcAft>
            <a:spcPct val="3000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75000"/>
          </a:lnSpc>
          <a:spcBef>
            <a:spcPct val="50000"/>
          </a:spcBef>
          <a:spcAft>
            <a:spcPct val="3000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PPT-Vorlage_1107_Industr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-Vorlage_1107_Industri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-Vorlage_1107_Industri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-Vorlage_1107_Industri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-Vorlage_1107_Industri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-Vorlage_1107_Industri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-Vorlage_1107_Industri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vorlage_robotron_industrie_0110</Template>
  <TotalTime>0</TotalTime>
  <Words>663</Words>
  <Application>Microsoft Office PowerPoint</Application>
  <PresentationFormat>Bildschirmpräsentation (4:3)</PresentationFormat>
  <Paragraphs>187</Paragraphs>
  <Slides>21</Slides>
  <Notes>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3" baseType="lpstr">
      <vt:lpstr>vorlage_robotron_industrie_0110</vt:lpstr>
      <vt:lpstr>Bitmap Image</vt:lpstr>
      <vt:lpstr>Java EE-Anwendungsentwicklung mit dem Oracle Application Development Framework  (Oracle ADF)</vt:lpstr>
      <vt:lpstr>Agenda</vt:lpstr>
      <vt:lpstr>Herausforderungen der JEE-Entwicklung</vt:lpstr>
      <vt:lpstr>Zielstellungen für Oracle ADF</vt:lpstr>
      <vt:lpstr>Was ist Oracle ADF / Architektur</vt:lpstr>
      <vt:lpstr>ADF Business Components</vt:lpstr>
      <vt:lpstr>ADF Business Components</vt:lpstr>
      <vt:lpstr>Oracle ADF – Model (Bindings)</vt:lpstr>
      <vt:lpstr>Oracle ADF – Model (Komponenten/EL)</vt:lpstr>
      <vt:lpstr>Oracle ADF – Model</vt:lpstr>
      <vt:lpstr>Oracle Taskflows / ADF Controller</vt:lpstr>
      <vt:lpstr>Oracle Taskflows - Typen</vt:lpstr>
      <vt:lpstr>Oracle Taskflows</vt:lpstr>
      <vt:lpstr>ADF Faces</vt:lpstr>
      <vt:lpstr>Zusammenfassung der Architektur</vt:lpstr>
      <vt:lpstr>Wie entwickle ich mit Oracle ADF</vt:lpstr>
      <vt:lpstr>Demo</vt:lpstr>
      <vt:lpstr>Oracle und Oracle ADF</vt:lpstr>
      <vt:lpstr>Vorteile von ADF</vt:lpstr>
      <vt:lpstr>Nachteile von ADF</vt:lpstr>
      <vt:lpstr>Fazit</vt:lpstr>
    </vt:vector>
  </TitlesOfParts>
  <Company>Robotron Datenbank Software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Martin macht ICIS</dc:title>
  <dc:subject>Robotron Firmenpräsentation</dc:subject>
  <dc:creator>lars.geldner</dc:creator>
  <cp:lastModifiedBy>Robotron Datenbank Software GmbH</cp:lastModifiedBy>
  <cp:revision>219</cp:revision>
  <cp:lastPrinted>2001-08-24T07:50:53Z</cp:lastPrinted>
  <dcterms:created xsi:type="dcterms:W3CDTF">2011-01-04T11:59:07Z</dcterms:created>
  <dcterms:modified xsi:type="dcterms:W3CDTF">2011-01-20T17:12:07Z</dcterms:modified>
</cp:coreProperties>
</file>